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3" r:id="rId2"/>
    <p:sldId id="257" r:id="rId3"/>
    <p:sldId id="269" r:id="rId4"/>
    <p:sldId id="268" r:id="rId5"/>
    <p:sldId id="278" r:id="rId6"/>
    <p:sldId id="288" r:id="rId7"/>
    <p:sldId id="289" r:id="rId8"/>
    <p:sldId id="290" r:id="rId9"/>
    <p:sldId id="279" r:id="rId10"/>
    <p:sldId id="274" r:id="rId11"/>
    <p:sldId id="292" r:id="rId12"/>
    <p:sldId id="293" r:id="rId13"/>
    <p:sldId id="297" r:id="rId14"/>
    <p:sldId id="295" r:id="rId15"/>
    <p:sldId id="273" r:id="rId16"/>
    <p:sldId id="287" r:id="rId17"/>
    <p:sldId id="285" r:id="rId18"/>
    <p:sldId id="296" r:id="rId19"/>
    <p:sldId id="281"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543A4-DC20-4E85-B020-E240338DA89F}" type="datetimeFigureOut">
              <a:rPr lang="en-IN" smtClean="0"/>
              <a:t>30-11-2022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BA02D-199C-4132-9B9A-B25903B28A85}" type="slidenum">
              <a:rPr lang="en-IN" smtClean="0"/>
              <a:t>‹#›</a:t>
            </a:fld>
            <a:endParaRPr lang="en-IN"/>
          </a:p>
        </p:txBody>
      </p:sp>
    </p:spTree>
    <p:extLst>
      <p:ext uri="{BB962C8B-B14F-4D97-AF65-F5344CB8AC3E}">
        <p14:creationId xmlns:p14="http://schemas.microsoft.com/office/powerpoint/2010/main" val="363609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A8E4-E96A-81BF-B45C-A889367C5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B346D1-325B-54B0-9205-271A5EAA17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C3C75C-140D-1635-346F-C1C1B64D9F7F}"/>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84F416A9-6F0E-0B0E-432F-41A77710EB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7EEAF0-A819-EC3F-278D-05598F8A8A41}"/>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260508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923D-B7CB-CF49-7BE9-4BD3609AE2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74FA46-9F9C-7742-13A1-59E02616A4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57AA1-04D9-E8EC-53EC-E8AAF9981243}"/>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83877F7E-D638-CBE2-0480-6BBEAF3551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967EE3-8F30-8738-9DF6-5BDB5EA94E26}"/>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69691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E1866-08BB-0B19-8305-D18B89C2D6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ABD8A7-D92D-CAFA-3755-3710171B2A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ABAE8-548B-4708-CFF0-BDFC772C1688}"/>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5CF3BE92-BFDF-5301-BE9E-EAB1B66BD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10EA29-702A-7905-3DAC-9BD8DF6E405B}"/>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3907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B332-551F-9900-1CCC-845A8CFF0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F1269E-9412-5C3F-B878-0ECEF03D31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4D6200-CB54-D197-95D2-DD7CC22D61E4}"/>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92EAFCD7-8FDB-F624-0B35-B3B9B9957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1324BE-7B56-C3C8-F816-C26B77EED280}"/>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261082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8715-6802-A264-5EA3-64F70EF1C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871780-82B5-9F1E-4999-0BECF58FB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D978E-5BED-3DDA-C74A-F2EF60B3DCB0}"/>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64D23CDD-8979-2A30-C6F6-76DF558E19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598825-B994-0F53-956F-447A42F8E2BD}"/>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29331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D165-3EE4-C956-E660-E3EE793FB7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6B56E5-306D-9FE6-3EB3-6F7E07619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70B2F6-2BC5-89FB-538A-F1F17A971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6CF11-918F-289D-9881-B86FE41C4B46}"/>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6" name="Footer Placeholder 5">
            <a:extLst>
              <a:ext uri="{FF2B5EF4-FFF2-40B4-BE49-F238E27FC236}">
                <a16:creationId xmlns:a16="http://schemas.microsoft.com/office/drawing/2014/main" id="{5F4D7539-9566-5AC5-2BDF-759658CEB1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8D60C6-D067-930C-E14A-B9F9CE834AD4}"/>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46440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CC0F-3169-BB1F-019B-8EEC49F2F9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4B5674-CDBD-F103-84B7-50E6029313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8B017-5BCD-F32D-8953-22D860FE48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7A812D-315D-ABDC-C48E-46D7003EF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21E0C5-BE84-5A3F-5794-E6BE0441C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815C88-AECB-A974-C3AF-83648A0E825A}"/>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8" name="Footer Placeholder 7">
            <a:extLst>
              <a:ext uri="{FF2B5EF4-FFF2-40B4-BE49-F238E27FC236}">
                <a16:creationId xmlns:a16="http://schemas.microsoft.com/office/drawing/2014/main" id="{F89F8FD6-0774-5B0D-784D-26ABFE92F3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099733-9469-A39B-033B-BEB095FC01C1}"/>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462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9531-4FCA-9F15-E1B7-45D3D59A00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778A5B-2D78-217D-4C9A-3C888D471FB6}"/>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4" name="Footer Placeholder 3">
            <a:extLst>
              <a:ext uri="{FF2B5EF4-FFF2-40B4-BE49-F238E27FC236}">
                <a16:creationId xmlns:a16="http://schemas.microsoft.com/office/drawing/2014/main" id="{BE86F39A-8962-EF3D-FF23-0726BBF8AC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057D38-7395-1B76-97C2-D90E1B2EC29E}"/>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409896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F7B77-82E7-90E5-D244-D83194D23E37}"/>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3" name="Footer Placeholder 2">
            <a:extLst>
              <a:ext uri="{FF2B5EF4-FFF2-40B4-BE49-F238E27FC236}">
                <a16:creationId xmlns:a16="http://schemas.microsoft.com/office/drawing/2014/main" id="{1278BABB-7F60-1AA4-63E3-48399E3284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E449EA-0977-27D4-8FAE-37A281FFC199}"/>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95689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D59A-D01E-F5BC-5C40-87852791D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02EA8E-41AF-1843-D813-C483FE3E3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B3EFFA-1E4C-B02A-47A0-BF8844318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4A552-BAF6-7871-D94D-F5CEFD8795CB}"/>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6" name="Footer Placeholder 5">
            <a:extLst>
              <a:ext uri="{FF2B5EF4-FFF2-40B4-BE49-F238E27FC236}">
                <a16:creationId xmlns:a16="http://schemas.microsoft.com/office/drawing/2014/main" id="{A58D316D-C3E9-8D6E-3E6E-3907A1198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E6A323-ACB0-AB87-C62D-6287B9642C95}"/>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19351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2034-7715-9924-58E1-C42046F7A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1BAC2A-B68F-F354-115F-C7F44DB12D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796385-E9DC-67AD-6078-1068852A5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91D23-457B-2101-D84D-6A19C7C4CECD}"/>
              </a:ext>
            </a:extLst>
          </p:cNvPr>
          <p:cNvSpPr>
            <a:spLocks noGrp="1"/>
          </p:cNvSpPr>
          <p:nvPr>
            <p:ph type="dt" sz="half" idx="10"/>
          </p:nvPr>
        </p:nvSpPr>
        <p:spPr/>
        <p:txBody>
          <a:bodyPr/>
          <a:lstStyle/>
          <a:p>
            <a:fld id="{7D819F7B-067C-456E-A92F-5DF555D8E346}" type="datetimeFigureOut">
              <a:rPr lang="en-IN" smtClean="0"/>
              <a:t>30-11-2022</a:t>
            </a:fld>
            <a:endParaRPr lang="en-IN"/>
          </a:p>
        </p:txBody>
      </p:sp>
      <p:sp>
        <p:nvSpPr>
          <p:cNvPr id="6" name="Footer Placeholder 5">
            <a:extLst>
              <a:ext uri="{FF2B5EF4-FFF2-40B4-BE49-F238E27FC236}">
                <a16:creationId xmlns:a16="http://schemas.microsoft.com/office/drawing/2014/main" id="{250D8BF8-3BCA-11CB-E467-9FCA45FE1A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199681-E566-B773-86A0-E9105AB6D74D}"/>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26640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41A63C-9460-5FA3-0622-B6E25DBD0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B8EE75-EBAB-D2F9-8D1D-FC4FB2BDC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12C7A-9446-6056-0B91-46276FB0B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19F7B-067C-456E-A92F-5DF555D8E346}" type="datetimeFigureOut">
              <a:rPr lang="en-IN" smtClean="0"/>
              <a:t>30-11-2022</a:t>
            </a:fld>
            <a:endParaRPr lang="en-IN"/>
          </a:p>
        </p:txBody>
      </p:sp>
      <p:sp>
        <p:nvSpPr>
          <p:cNvPr id="5" name="Footer Placeholder 4">
            <a:extLst>
              <a:ext uri="{FF2B5EF4-FFF2-40B4-BE49-F238E27FC236}">
                <a16:creationId xmlns:a16="http://schemas.microsoft.com/office/drawing/2014/main" id="{FF88F04A-896F-4C62-F3BE-ED07E8399F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9FD648-131D-8581-8485-703284E58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C2502-96C8-4FBA-A6AE-47B5936EC55E}" type="slidenum">
              <a:rPr lang="en-IN" smtClean="0"/>
              <a:t>‹#›</a:t>
            </a:fld>
            <a:endParaRPr lang="en-IN"/>
          </a:p>
        </p:txBody>
      </p:sp>
    </p:spTree>
    <p:extLst>
      <p:ext uri="{BB962C8B-B14F-4D97-AF65-F5344CB8AC3E}">
        <p14:creationId xmlns:p14="http://schemas.microsoft.com/office/powerpoint/2010/main" val="3900597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7884AD-0DB2-7517-0A1F-06534E898D20}"/>
              </a:ext>
            </a:extLst>
          </p:cNvPr>
          <p:cNvSpPr>
            <a:spLocks noGrp="1"/>
          </p:cNvSpPr>
          <p:nvPr>
            <p:ph type="title"/>
          </p:nvPr>
        </p:nvSpPr>
        <p:spPr>
          <a:xfrm>
            <a:off x="507030" y="194241"/>
            <a:ext cx="10905066" cy="1135737"/>
          </a:xfrm>
        </p:spPr>
        <p:txBody>
          <a:bodyPr>
            <a:normAutofit/>
          </a:bodyPr>
          <a:lstStyle/>
          <a:p>
            <a:pPr algn="ctr"/>
            <a:r>
              <a:rPr lang="en-US" sz="3600" dirty="0">
                <a:latin typeface="Times New Roman" panose="02020603050405020304" pitchFamily="18" charset="0"/>
                <a:cs typeface="Times New Roman" panose="02020603050405020304" pitchFamily="18" charset="0"/>
              </a:rPr>
              <a:t>Designing and machine learning enhancement of a low-cost optical seismometer for detecting seismic activities. </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6A1704-4312-5D11-9382-E830A88EF7DE}"/>
              </a:ext>
            </a:extLst>
          </p:cNvPr>
          <p:cNvSpPr>
            <a:spLocks noGrp="1"/>
          </p:cNvSpPr>
          <p:nvPr>
            <p:ph idx="1"/>
          </p:nvPr>
        </p:nvSpPr>
        <p:spPr>
          <a:xfrm>
            <a:off x="643467" y="3245960"/>
            <a:ext cx="10905066" cy="3588274"/>
          </a:xfrm>
        </p:spPr>
        <p:txBody>
          <a:bodyPr>
            <a:normAutofit/>
          </a:bodyPr>
          <a:lstStyle/>
          <a:p>
            <a:pPr marL="0" indent="0" algn="ctr" rtl="0">
              <a:spcBef>
                <a:spcPts val="0"/>
              </a:spcBef>
              <a:spcAft>
                <a:spcPts val="0"/>
              </a:spcAft>
              <a:buNone/>
            </a:pPr>
            <a:r>
              <a:rPr lang="en-US" sz="2000" dirty="0">
                <a:solidFill>
                  <a:srgbClr val="000000"/>
                </a:solidFill>
                <a:latin typeface="Times New Roman" panose="02020603050405020304" pitchFamily="18" charset="0"/>
                <a:cs typeface="Times New Roman" panose="02020603050405020304" pitchFamily="18" charset="0"/>
              </a:rPr>
              <a:t>End-Term</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Presentation by</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Neeraj Joshi</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MTech (Instrument technology)</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Entry No. 2021JID2579</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IIT Delhi</a:t>
            </a:r>
            <a:endParaRPr lang="en-US" sz="2000" b="0" dirty="0">
              <a:effectLst/>
              <a:latin typeface="Times New Roman" panose="02020603050405020304" pitchFamily="18" charset="0"/>
              <a:cs typeface="Times New Roman" panose="02020603050405020304" pitchFamily="18" charset="0"/>
            </a:endParaRPr>
          </a:p>
          <a:p>
            <a:pPr marL="0" indent="0" algn="ctr">
              <a:spcBef>
                <a:spcPts val="0"/>
              </a:spcBef>
              <a:buNone/>
            </a:pPr>
            <a:br>
              <a:rPr lang="en-US" sz="2000" b="0" i="0" u="none" strike="noStrike" dirty="0">
                <a:solidFill>
                  <a:srgbClr val="000000"/>
                </a:solidFill>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Under the supervision of</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Prof</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Manish Kumar</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Associate Professor</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IIT Delhi</a:t>
            </a:r>
            <a:endParaRPr lang="en-US" sz="2000" b="0" dirty="0">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F8CFCB3-B24A-E555-2AC0-89836CF64ABA}"/>
              </a:ext>
            </a:extLst>
          </p:cNvPr>
          <p:cNvPicPr>
            <a:picLocks noChangeAspect="1"/>
          </p:cNvPicPr>
          <p:nvPr/>
        </p:nvPicPr>
        <p:blipFill>
          <a:blip r:embed="rId2"/>
          <a:stretch>
            <a:fillRect/>
          </a:stretch>
        </p:blipFill>
        <p:spPr>
          <a:xfrm>
            <a:off x="5123045" y="1674497"/>
            <a:ext cx="1590914" cy="1505039"/>
          </a:xfrm>
          <a:prstGeom prst="rect">
            <a:avLst/>
          </a:prstGeom>
        </p:spPr>
      </p:pic>
    </p:spTree>
    <p:extLst>
      <p:ext uri="{BB962C8B-B14F-4D97-AF65-F5344CB8AC3E}">
        <p14:creationId xmlns:p14="http://schemas.microsoft.com/office/powerpoint/2010/main" val="47493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1D55F4-6019-819E-C023-DDEDB6F1E76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kern="1200" dirty="0">
                <a:latin typeface="Times New Roman" panose="02020603050405020304" pitchFamily="18" charset="0"/>
                <a:cs typeface="Times New Roman" panose="02020603050405020304" pitchFamily="18" charset="0"/>
              </a:rPr>
              <a:t>Calculation for stiffness of cantilever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873E39-74EC-4379-1B9B-D34D3DE970AC}"/>
                  </a:ext>
                </a:extLst>
              </p:cNvPr>
              <p:cNvSpPr>
                <a:spLocks noGrp="1"/>
              </p:cNvSpPr>
              <p:nvPr>
                <p:ph idx="1"/>
              </p:nvPr>
            </p:nvSpPr>
            <p:spPr>
              <a:xfrm>
                <a:off x="1014059" y="1782981"/>
                <a:ext cx="10905066" cy="4836096"/>
              </a:xfrm>
            </p:spPr>
            <p:txBody>
              <a:bodyPr vert="horz" lIns="91440" tIns="45720" rIns="91440" bIns="45720" rtlCol="0">
                <a:noAutofit/>
              </a:bodyPr>
              <a:lstStyle/>
              <a:p>
                <a:pPr marL="0" indent="0">
                  <a:buNone/>
                </a:pPr>
                <a:r>
                  <a:rPr lang="en-US" sz="2000" dirty="0">
                    <a:latin typeface="Times New Roman" panose="02020603050405020304" pitchFamily="18" charset="0"/>
                    <a:cs typeface="Times New Roman" panose="02020603050405020304" pitchFamily="18" charset="0"/>
                  </a:rPr>
                  <a:t>Natural frequency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𝑛</m:t>
                        </m:r>
                      </m:sub>
                    </m:sSub>
                  </m:oMath>
                </a14:m>
                <a:r>
                  <a:rPr lang="en-US" sz="2000" dirty="0">
                    <a:latin typeface="Times New Roman" panose="02020603050405020304" pitchFamily="18" charset="0"/>
                    <a:cs typeface="Times New Roman" panose="02020603050405020304" pitchFamily="18" charset="0"/>
                  </a:rPr>
                  <a:t> in Hertz or cycles per second is</a:t>
                </a:r>
              </a:p>
              <a:p>
                <a:pPr marL="0" indent="0" algn="ctr">
                  <a:buNone/>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𝒇</m:t>
                        </m:r>
                      </m:e>
                      <m:sub>
                        <m:r>
                          <a:rPr lang="en-US" sz="2000" b="1" i="1">
                            <a:latin typeface="Cambria Math" panose="02040503050406030204" pitchFamily="18" charset="0"/>
                          </a:rPr>
                          <m:t>𝒏</m:t>
                        </m:r>
                      </m:sub>
                    </m:sSub>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r>
                          <a:rPr lang="en-US" sz="2000" b="1" i="1">
                            <a:latin typeface="Cambria Math" panose="02040503050406030204" pitchFamily="18" charset="0"/>
                            <a:ea typeface="Cambria Math" panose="02040503050406030204" pitchFamily="18" charset="0"/>
                          </a:rPr>
                          <m:t>𝝅</m:t>
                        </m:r>
                      </m:den>
                    </m:f>
                    <m:rad>
                      <m:radPr>
                        <m:degHide m:val="on"/>
                        <m:ctrlPr>
                          <a:rPr lang="en-US" sz="2000" b="1" i="1">
                            <a:latin typeface="Cambria Math" panose="02040503050406030204" pitchFamily="18" charset="0"/>
                          </a:rPr>
                        </m:ctrlPr>
                      </m:radPr>
                      <m:deg/>
                      <m:e>
                        <m:f>
                          <m:fPr>
                            <m:ctrlPr>
                              <a:rPr lang="en-US" sz="2000" b="1" i="1">
                                <a:latin typeface="Cambria Math" panose="02040503050406030204" pitchFamily="18" charset="0"/>
                              </a:rPr>
                            </m:ctrlPr>
                          </m:fPr>
                          <m:num>
                            <m:r>
                              <a:rPr lang="en-US" sz="2000" b="1" i="1">
                                <a:latin typeface="Cambria Math" panose="02040503050406030204" pitchFamily="18" charset="0"/>
                              </a:rPr>
                              <m:t>𝒌</m:t>
                            </m:r>
                          </m:num>
                          <m:den>
                            <m:r>
                              <a:rPr lang="en-US" sz="2000" b="1" i="1">
                                <a:latin typeface="Cambria Math" panose="02040503050406030204" pitchFamily="18" charset="0"/>
                              </a:rPr>
                              <m:t>𝒎</m:t>
                            </m:r>
                          </m:den>
                        </m:f>
                      </m:e>
                    </m:rad>
                  </m:oMath>
                </a14:m>
                <a:r>
                  <a:rPr lang="en-US" sz="2000" b="1" kern="1200" dirty="0">
                    <a:latin typeface="Times New Roman" panose="02020603050405020304" pitchFamily="18" charset="0"/>
                    <a:cs typeface="Times New Roman" panose="02020603050405020304" pitchFamily="18" charset="0"/>
                  </a:rPr>
                  <a:t>   Hz               </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 Effective mass of the system</a:t>
                </a:r>
              </a:p>
              <a:p>
                <a:pPr marL="0" indent="0">
                  <a:buNone/>
                </a:pP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 Stiffness of the system</a:t>
                </a:r>
              </a:p>
              <a:p>
                <a:pPr marL="0" indent="0">
                  <a:buNone/>
                </a:pPr>
                <a:r>
                  <a:rPr lang="en-US" sz="2000" dirty="0">
                    <a:latin typeface="Times New Roman" panose="02020603050405020304" pitchFamily="18" charset="0"/>
                    <a:cs typeface="Times New Roman" panose="02020603050405020304" pitchFamily="18" charset="0"/>
                  </a:rPr>
                  <a:t>The stiffness k of a cantilever beam is :</a:t>
                </a:r>
              </a:p>
              <a:p>
                <a:pPr marL="0" indent="0" algn="ctr">
                  <a:buNone/>
                </a:pPr>
                <a14:m>
                  <m:oMath xmlns:m="http://schemas.openxmlformats.org/officeDocument/2006/math">
                    <m:r>
                      <a:rPr lang="en-US" sz="2000" b="1" i="1">
                        <a:latin typeface="Cambria Math" panose="02040503050406030204" pitchFamily="18" charset="0"/>
                      </a:rPr>
                      <m:t>𝒌</m:t>
                    </m:r>
                    <m:r>
                      <a:rPr lang="en-US" sz="2000" b="1" i="1">
                        <a:latin typeface="Cambria Math" panose="02040503050406030204" pitchFamily="18" charset="0"/>
                      </a:rPr>
                      <m:t>= </m:t>
                    </m:r>
                    <m:f>
                      <m:fPr>
                        <m:ctrlPr>
                          <a:rPr lang="en-US" sz="2000" b="1" i="1">
                            <a:latin typeface="Cambria Math" panose="02040503050406030204" pitchFamily="18" charset="0"/>
                          </a:rPr>
                        </m:ctrlPr>
                      </m:fPr>
                      <m:num>
                        <m:r>
                          <a:rPr lang="en-US" sz="2000" b="1" i="1">
                            <a:latin typeface="Cambria Math" panose="02040503050406030204" pitchFamily="18" charset="0"/>
                          </a:rPr>
                          <m:t>𝟑</m:t>
                        </m:r>
                        <m:r>
                          <a:rPr lang="en-US" sz="2000" b="1" i="1">
                            <a:latin typeface="Cambria Math" panose="02040503050406030204" pitchFamily="18" charset="0"/>
                          </a:rPr>
                          <m:t>𝑬𝑰</m:t>
                        </m:r>
                      </m:num>
                      <m:den>
                        <m:sSup>
                          <m:sSupPr>
                            <m:ctrlPr>
                              <a:rPr lang="en-US" sz="2000" b="1" i="1">
                                <a:latin typeface="Cambria Math" panose="02040503050406030204" pitchFamily="18" charset="0"/>
                              </a:rPr>
                            </m:ctrlPr>
                          </m:sSupPr>
                          <m:e>
                            <m:r>
                              <a:rPr lang="en-US" sz="2000" b="1" i="1">
                                <a:latin typeface="Cambria Math" panose="02040503050406030204" pitchFamily="18" charset="0"/>
                              </a:rPr>
                              <m:t>𝑳</m:t>
                            </m:r>
                          </m:e>
                          <m:sup>
                            <m:r>
                              <a:rPr lang="en-US" sz="2000" b="1" i="1">
                                <a:latin typeface="Cambria Math" panose="02040503050406030204" pitchFamily="18" charset="0"/>
                              </a:rPr>
                              <m:t>𝟑</m:t>
                            </m:r>
                          </m:sup>
                        </m:sSup>
                      </m:den>
                    </m:f>
                  </m:oMath>
                </a14:m>
                <a:r>
                  <a:rPr lang="en-US" sz="20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2000" b="1" i="1">
                            <a:latin typeface="Cambria Math" panose="02040503050406030204" pitchFamily="18" charset="0"/>
                          </a:rPr>
                        </m:ctrlPr>
                      </m:fPr>
                      <m:num>
                        <m:r>
                          <a:rPr lang="en-US" sz="2000" b="1" i="1">
                            <a:latin typeface="Cambria Math" panose="02040503050406030204" pitchFamily="18" charset="0"/>
                          </a:rPr>
                          <m:t>𝑵</m:t>
                        </m:r>
                      </m:num>
                      <m:den>
                        <m:r>
                          <a:rPr lang="en-US" sz="2000" b="1" i="1">
                            <a:latin typeface="Cambria Math" panose="02040503050406030204" pitchFamily="18" charset="0"/>
                          </a:rPr>
                          <m:t>𝒎𝒎</m:t>
                        </m:r>
                      </m:den>
                    </m:f>
                  </m:oMath>
                </a14:m>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kern="1200" dirty="0">
                    <a:latin typeface="Times New Roman" panose="02020603050405020304" pitchFamily="18" charset="0"/>
                    <a:cs typeface="Times New Roman" panose="02020603050405020304" pitchFamily="18" charset="0"/>
                  </a:rPr>
                  <a:t>Earthquakes generally radiate seismic waves mainly in the frequency range of 0.01 to 10 Hz</a:t>
                </a:r>
              </a:p>
              <a:p>
                <a:pPr marL="0" indent="0">
                  <a:buNone/>
                </a:pPr>
                <a:r>
                  <a:rPr lang="en-US" sz="2000" i="1" u="sng" dirty="0">
                    <a:latin typeface="Times New Roman" panose="02020603050405020304" pitchFamily="18" charset="0"/>
                    <a:cs typeface="Times New Roman" panose="02020603050405020304" pitchFamily="18" charset="0"/>
                  </a:rPr>
                  <a:t>Considering the mass as 200  grams i.e., 0.2 Kg and natural frequency of the system as 50 Hz</a:t>
                </a:r>
              </a:p>
              <a:p>
                <a:pPr marL="0" indent="0">
                  <a:buNone/>
                </a:pPr>
                <a:r>
                  <a:rPr lang="en-US" sz="2000" b="1" i="1" kern="1200" dirty="0">
                    <a:latin typeface="Times New Roman" panose="02020603050405020304" pitchFamily="18" charset="0"/>
                    <a:cs typeface="Times New Roman" panose="02020603050405020304" pitchFamily="18" charset="0"/>
                  </a:rPr>
                  <a:t>Required range of the stiffness of cantilever system will be 0.4</a:t>
                </a:r>
                <a14:m>
                  <m:oMath xmlns:m="http://schemas.openxmlformats.org/officeDocument/2006/math">
                    <m:f>
                      <m:fPr>
                        <m:type m:val="skw"/>
                        <m:ctrlPr>
                          <a:rPr lang="en-US" sz="2000" b="1" i="1" kern="1200">
                            <a:latin typeface="Cambria Math" panose="02040503050406030204" pitchFamily="18" charset="0"/>
                          </a:rPr>
                        </m:ctrlPr>
                      </m:fPr>
                      <m:num>
                        <m:r>
                          <a:rPr lang="en-US" sz="2000" b="1" i="1" kern="1200" smtClean="0">
                            <a:latin typeface="Cambria Math" panose="02040503050406030204" pitchFamily="18" charset="0"/>
                          </a:rPr>
                          <m:t>  </m:t>
                        </m:r>
                        <m:r>
                          <a:rPr lang="en-US" sz="2000" b="1" i="1" kern="1200">
                            <a:latin typeface="Cambria Math" panose="02040503050406030204" pitchFamily="18" charset="0"/>
                          </a:rPr>
                          <m:t>𝑵</m:t>
                        </m:r>
                      </m:num>
                      <m:den>
                        <m:r>
                          <a:rPr lang="en-US" sz="2000" b="1" i="1" kern="1200">
                            <a:latin typeface="Cambria Math" panose="02040503050406030204" pitchFamily="18" charset="0"/>
                          </a:rPr>
                          <m:t>𝒎𝒎</m:t>
                        </m:r>
                        <m:r>
                          <a:rPr lang="en-US" sz="2000" b="1" i="1" kern="1200">
                            <a:latin typeface="Cambria Math" panose="02040503050406030204" pitchFamily="18" charset="0"/>
                          </a:rPr>
                          <m:t> </m:t>
                        </m:r>
                      </m:den>
                    </m:f>
                  </m:oMath>
                </a14:m>
                <a:r>
                  <a:rPr lang="en-US" sz="2000" b="1" i="1" kern="1200" dirty="0">
                    <a:latin typeface="Times New Roman" panose="02020603050405020304" pitchFamily="18" charset="0"/>
                    <a:cs typeface="Times New Roman" panose="02020603050405020304" pitchFamily="18" charset="0"/>
                  </a:rPr>
                  <a:t> to 2</a:t>
                </a:r>
                <a:r>
                  <a:rPr lang="en-US" sz="20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2000" b="1" i="1">
                            <a:latin typeface="Cambria Math" panose="02040503050406030204" pitchFamily="18" charset="0"/>
                          </a:rPr>
                        </m:ctrlPr>
                      </m:fPr>
                      <m:num>
                        <m:r>
                          <a:rPr lang="en-US" sz="2000" b="1" i="1" smtClean="0">
                            <a:latin typeface="Cambria Math" panose="02040503050406030204" pitchFamily="18" charset="0"/>
                          </a:rPr>
                          <m:t>  </m:t>
                        </m:r>
                        <m:r>
                          <a:rPr lang="en-US" sz="2000" b="1" i="1">
                            <a:latin typeface="Cambria Math" panose="02040503050406030204" pitchFamily="18" charset="0"/>
                          </a:rPr>
                          <m:t>𝑵</m:t>
                        </m:r>
                      </m:num>
                      <m:den>
                        <m:r>
                          <a:rPr lang="en-US" sz="2000" b="1" i="1">
                            <a:latin typeface="Cambria Math" panose="02040503050406030204" pitchFamily="18" charset="0"/>
                          </a:rPr>
                          <m:t>𝒎𝒎</m:t>
                        </m:r>
                        <m:r>
                          <a:rPr lang="en-US" sz="2000" b="1" i="1">
                            <a:latin typeface="Cambria Math" panose="02040503050406030204" pitchFamily="18" charset="0"/>
                          </a:rPr>
                          <m:t> </m:t>
                        </m:r>
                      </m:den>
                    </m:f>
                  </m:oMath>
                </a14:m>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kern="1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E873E39-74EC-4379-1B9B-D34D3DE970AC}"/>
                  </a:ext>
                </a:extLst>
              </p:cNvPr>
              <p:cNvSpPr>
                <a:spLocks noGrp="1" noRot="1" noChangeAspect="1" noMove="1" noResize="1" noEditPoints="1" noAdjustHandles="1" noChangeArrowheads="1" noChangeShapeType="1" noTextEdit="1"/>
              </p:cNvSpPr>
              <p:nvPr>
                <p:ph idx="1"/>
              </p:nvPr>
            </p:nvSpPr>
            <p:spPr>
              <a:xfrm>
                <a:off x="1014059" y="1782981"/>
                <a:ext cx="10905066" cy="4836096"/>
              </a:xfrm>
              <a:blipFill>
                <a:blip r:embed="rId2"/>
                <a:stretch>
                  <a:fillRect l="-559" t="-1259" b="-5290"/>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749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13D0-FADC-3C42-79CA-F269F46B2988}"/>
              </a:ext>
            </a:extLst>
          </p:cNvPr>
          <p:cNvSpPr>
            <a:spLocks noGrp="1"/>
          </p:cNvSpPr>
          <p:nvPr>
            <p:ph type="title"/>
          </p:nvPr>
        </p:nvSpPr>
        <p:spPr>
          <a:xfrm>
            <a:off x="200413" y="-40183"/>
            <a:ext cx="11791173" cy="1054100"/>
          </a:xfrm>
        </p:spPr>
        <p:txBody>
          <a:bodyPr>
            <a:normAutofit/>
          </a:bodyPr>
          <a:lstStyle/>
          <a:p>
            <a:r>
              <a:rPr lang="en-US" dirty="0">
                <a:latin typeface="Times New Roman" panose="02020603050405020304" pitchFamily="18" charset="0"/>
                <a:cs typeface="Times New Roman" panose="02020603050405020304" pitchFamily="18" charset="0"/>
              </a:rPr>
              <a:t>Design and Simulation of cantilever beam</a:t>
            </a:r>
            <a:endParaRPr lang="en-IN" dirty="0">
              <a:latin typeface="Times New Roman" panose="02020603050405020304" pitchFamily="18" charset="0"/>
              <a:cs typeface="Times New Roman" panose="02020603050405020304" pitchFamily="18" charset="0"/>
            </a:endParaRPr>
          </a:p>
        </p:txBody>
      </p:sp>
      <p:pic>
        <p:nvPicPr>
          <p:cNvPr id="6" name="Picture 5" descr="Graphical user interface&#10;&#10;Description automatically generated">
            <a:extLst>
              <a:ext uri="{FF2B5EF4-FFF2-40B4-BE49-F238E27FC236}">
                <a16:creationId xmlns:a16="http://schemas.microsoft.com/office/drawing/2014/main" id="{3334D814-55FE-DFDA-B286-850B97B8C736}"/>
              </a:ext>
            </a:extLst>
          </p:cNvPr>
          <p:cNvPicPr>
            <a:picLocks noChangeAspect="1"/>
          </p:cNvPicPr>
          <p:nvPr/>
        </p:nvPicPr>
        <p:blipFill rotWithShape="1">
          <a:blip r:embed="rId2">
            <a:extLst>
              <a:ext uri="{28A0092B-C50C-407E-A947-70E740481C1C}">
                <a14:useLocalDpi xmlns:a14="http://schemas.microsoft.com/office/drawing/2010/main" val="0"/>
              </a:ext>
            </a:extLst>
          </a:blip>
          <a:srcRect l="20100" t="15198" r="13464" b="39021"/>
          <a:stretch/>
        </p:blipFill>
        <p:spPr>
          <a:xfrm>
            <a:off x="6827048" y="1013917"/>
            <a:ext cx="5018520" cy="2139831"/>
          </a:xfrm>
          <a:prstGeom prst="rect">
            <a:avLst/>
          </a:prstGeom>
        </p:spPr>
      </p:pic>
      <p:pic>
        <p:nvPicPr>
          <p:cNvPr id="8" name="Picture 7" descr="A picture containing text, electronics, display, screenshot&#10;&#10;Description automatically generated">
            <a:extLst>
              <a:ext uri="{FF2B5EF4-FFF2-40B4-BE49-F238E27FC236}">
                <a16:creationId xmlns:a16="http://schemas.microsoft.com/office/drawing/2014/main" id="{91731187-5EE3-09C9-06E8-51EF409DBCB0}"/>
              </a:ext>
            </a:extLst>
          </p:cNvPr>
          <p:cNvPicPr>
            <a:picLocks noChangeAspect="1"/>
          </p:cNvPicPr>
          <p:nvPr/>
        </p:nvPicPr>
        <p:blipFill rotWithShape="1">
          <a:blip r:embed="rId3">
            <a:extLst>
              <a:ext uri="{28A0092B-C50C-407E-A947-70E740481C1C}">
                <a14:useLocalDpi xmlns:a14="http://schemas.microsoft.com/office/drawing/2010/main" val="0"/>
              </a:ext>
            </a:extLst>
          </a:blip>
          <a:srcRect l="23854" t="16061" r="6146" b="40555"/>
          <a:stretch/>
        </p:blipFill>
        <p:spPr>
          <a:xfrm>
            <a:off x="6827048" y="4056730"/>
            <a:ext cx="5018520" cy="2041265"/>
          </a:xfrm>
          <a:prstGeom prst="rect">
            <a:avLst/>
          </a:prstGeom>
        </p:spPr>
      </p:pic>
      <p:sp>
        <p:nvSpPr>
          <p:cNvPr id="3" name="TextBox 2">
            <a:extLst>
              <a:ext uri="{FF2B5EF4-FFF2-40B4-BE49-F238E27FC236}">
                <a16:creationId xmlns:a16="http://schemas.microsoft.com/office/drawing/2014/main" id="{9169048D-225E-3DC4-9BCD-9E053B89EB5F}"/>
              </a:ext>
            </a:extLst>
          </p:cNvPr>
          <p:cNvSpPr txBox="1"/>
          <p:nvPr/>
        </p:nvSpPr>
        <p:spPr>
          <a:xfrm>
            <a:off x="200413" y="6230539"/>
            <a:ext cx="646818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 ANSYS simulation of cantilever beam under a fixed-point seismic load </a:t>
            </a:r>
            <a:endParaRPr lang="en-IN"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2E2B26-5FB3-555E-A3B7-45159CF18A75}"/>
              </a:ext>
            </a:extLst>
          </p:cNvPr>
          <p:cNvSpPr txBox="1"/>
          <p:nvPr/>
        </p:nvSpPr>
        <p:spPr>
          <a:xfrm>
            <a:off x="6827048" y="3343629"/>
            <a:ext cx="5231602" cy="523220"/>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 CAD design of the cantilever beam using stainless steel as a material</a:t>
            </a:r>
            <a:endParaRPr lang="en-IN"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C732550-823C-9569-8D23-A020482D4F8C}"/>
              </a:ext>
            </a:extLst>
          </p:cNvPr>
          <p:cNvSpPr txBox="1"/>
          <p:nvPr/>
        </p:nvSpPr>
        <p:spPr>
          <a:xfrm>
            <a:off x="6880890" y="6287876"/>
            <a:ext cx="5231602" cy="523220"/>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Simulation of the cantilever beam using stainless steel as a material</a:t>
            </a:r>
            <a:endParaRPr lang="en-IN" sz="1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BA35AB5-DC0D-7C15-126D-53E6252BEC90}"/>
              </a:ext>
            </a:extLst>
          </p:cNvPr>
          <p:cNvSpPr txBox="1"/>
          <p:nvPr/>
        </p:nvSpPr>
        <p:spPr>
          <a:xfrm>
            <a:off x="8985649" y="3153748"/>
            <a:ext cx="914400" cy="276999"/>
          </a:xfrm>
          <a:prstGeom prst="rect">
            <a:avLst/>
          </a:prstGeom>
          <a:noFill/>
        </p:spPr>
        <p:txBody>
          <a:bodyPr wrap="square" rtlCol="0">
            <a:spAutoFit/>
          </a:bodyPr>
          <a:lstStyle/>
          <a:p>
            <a:r>
              <a:rPr lang="en-US" sz="1200" b="1" dirty="0">
                <a:solidFill>
                  <a:schemeClr val="bg1">
                    <a:lumMod val="65000"/>
                  </a:schemeClr>
                </a:solidFill>
                <a:latin typeface="Times New Roman" panose="02020603050405020304" pitchFamily="18" charset="0"/>
                <a:cs typeface="Times New Roman" panose="02020603050405020304" pitchFamily="18" charset="0"/>
              </a:rPr>
              <a:t>Fig. 4</a:t>
            </a:r>
            <a:endParaRPr lang="en-IN" sz="1200"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5854947-7929-C896-7DB4-8F02E36DBD63}"/>
              </a:ext>
            </a:extLst>
          </p:cNvPr>
          <p:cNvSpPr txBox="1"/>
          <p:nvPr/>
        </p:nvSpPr>
        <p:spPr>
          <a:xfrm>
            <a:off x="9176657" y="6097995"/>
            <a:ext cx="914400" cy="276999"/>
          </a:xfrm>
          <a:prstGeom prst="rect">
            <a:avLst/>
          </a:prstGeom>
          <a:noFill/>
        </p:spPr>
        <p:txBody>
          <a:bodyPr wrap="square" rtlCol="0">
            <a:spAutoFit/>
          </a:bodyPr>
          <a:lstStyle/>
          <a:p>
            <a:r>
              <a:rPr lang="en-US" sz="1200" b="1" dirty="0">
                <a:solidFill>
                  <a:schemeClr val="bg1">
                    <a:lumMod val="65000"/>
                  </a:schemeClr>
                </a:solidFill>
                <a:latin typeface="Times New Roman" panose="02020603050405020304" pitchFamily="18" charset="0"/>
                <a:cs typeface="Times New Roman" panose="02020603050405020304" pitchFamily="18" charset="0"/>
              </a:rPr>
              <a:t>Fig. 5</a:t>
            </a:r>
            <a:endParaRPr lang="en-IN" sz="1200"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57909E-B16A-8120-8489-92BEC1167E90}"/>
              </a:ext>
            </a:extLst>
          </p:cNvPr>
          <p:cNvSpPr txBox="1"/>
          <p:nvPr/>
        </p:nvSpPr>
        <p:spPr>
          <a:xfrm>
            <a:off x="2977307" y="5820996"/>
            <a:ext cx="914400" cy="276999"/>
          </a:xfrm>
          <a:prstGeom prst="rect">
            <a:avLst/>
          </a:prstGeom>
          <a:noFill/>
        </p:spPr>
        <p:txBody>
          <a:bodyPr wrap="square" rtlCol="0">
            <a:spAutoFit/>
          </a:bodyPr>
          <a:lstStyle/>
          <a:p>
            <a:r>
              <a:rPr lang="en-US" sz="1200" b="1" dirty="0">
                <a:solidFill>
                  <a:schemeClr val="bg1">
                    <a:lumMod val="65000"/>
                  </a:schemeClr>
                </a:solidFill>
                <a:latin typeface="Times New Roman" panose="02020603050405020304" pitchFamily="18" charset="0"/>
                <a:cs typeface="Times New Roman" panose="02020603050405020304" pitchFamily="18" charset="0"/>
              </a:rPr>
              <a:t>Video 1</a:t>
            </a:r>
            <a:endParaRPr lang="en-IN" sz="1200" b="1"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42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683B-2AFE-A5AC-6F62-68739BB77D54}"/>
              </a:ext>
            </a:extLst>
          </p:cNvPr>
          <p:cNvSpPr>
            <a:spLocks noGrp="1"/>
          </p:cNvSpPr>
          <p:nvPr>
            <p:ph type="title"/>
          </p:nvPr>
        </p:nvSpPr>
        <p:spPr>
          <a:xfrm>
            <a:off x="838200" y="357944"/>
            <a:ext cx="6951562" cy="1011730"/>
          </a:xfrm>
        </p:spPr>
        <p:txBody>
          <a:bodyPr/>
          <a:lstStyle/>
          <a:p>
            <a:pPr marL="571500" indent="-57150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Sensor selection</a:t>
            </a:r>
          </a:p>
        </p:txBody>
      </p:sp>
      <p:sp>
        <p:nvSpPr>
          <p:cNvPr id="3" name="Content Placeholder 2">
            <a:extLst>
              <a:ext uri="{FF2B5EF4-FFF2-40B4-BE49-F238E27FC236}">
                <a16:creationId xmlns:a16="http://schemas.microsoft.com/office/drawing/2014/main" id="{0C901601-E7A9-6485-5102-43A8018091C2}"/>
              </a:ext>
            </a:extLst>
          </p:cNvPr>
          <p:cNvSpPr>
            <a:spLocks noGrp="1"/>
          </p:cNvSpPr>
          <p:nvPr>
            <p:ph idx="1"/>
          </p:nvPr>
        </p:nvSpPr>
        <p:spPr>
          <a:xfrm>
            <a:off x="838200" y="1369674"/>
            <a:ext cx="6951562" cy="4999595"/>
          </a:xfrm>
        </p:spPr>
        <p:txBody>
          <a:bodyPr>
            <a:normAutofit/>
          </a:bodyPr>
          <a:lstStyle/>
          <a:p>
            <a:pPr>
              <a:lnSpc>
                <a:spcPct val="100000"/>
              </a:lnSpc>
              <a:buFont typeface="Wingdings" panose="05000000000000000000" pitchFamily="2" charset="2"/>
              <a:buChar char="Ø"/>
            </a:pPr>
            <a:r>
              <a:rPr lang="en-GB" sz="2000" dirty="0">
                <a:effectLst/>
                <a:latin typeface="Times New Roman" panose="02020603050405020304" pitchFamily="18" charset="0"/>
                <a:ea typeface="Times New Roman" panose="02020603050405020304" pitchFamily="18" charset="0"/>
              </a:rPr>
              <a:t>Image acquisition system for our system consists </a:t>
            </a:r>
            <a:r>
              <a:rPr lang="en-US" sz="2000" dirty="0">
                <a:effectLst/>
                <a:latin typeface="Times New Roman" panose="02020603050405020304" pitchFamily="18" charset="0"/>
                <a:ea typeface="Times New Roman" panose="02020603050405020304" pitchFamily="18" charset="0"/>
              </a:rPr>
              <a:t>of a 650 nm laser diode, diffused surface, and an optical mouse sensor. </a:t>
            </a:r>
          </a:p>
          <a:p>
            <a:pPr marL="0" indent="0">
              <a:lnSpc>
                <a:spcPct val="100000"/>
              </a:lnSpc>
              <a:buNone/>
            </a:pPr>
            <a:endParaRPr lang="en-US" sz="2000" dirty="0">
              <a:effectLst/>
              <a:latin typeface="Times New Roman" panose="02020603050405020304" pitchFamily="18" charset="0"/>
              <a:ea typeface="Times New Roman" panose="02020603050405020304" pitchFamily="18" charset="0"/>
            </a:endParaRPr>
          </a:p>
          <a:p>
            <a:pPr>
              <a:lnSpc>
                <a:spcPct val="10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The laser passes through the diffused surface (in plane motion) speckles are formed and when these speckles </a:t>
            </a:r>
            <a:r>
              <a:rPr lang="en-GB" sz="2000" dirty="0">
                <a:effectLst/>
                <a:latin typeface="Times New Roman" panose="02020603050405020304" pitchFamily="18" charset="0"/>
                <a:ea typeface="Times New Roman" panose="02020603050405020304" pitchFamily="18" charset="0"/>
              </a:rPr>
              <a:t>are detected by the image sensor, which is composed of sixteen hundred pixels, laid out 40 ×40.</a:t>
            </a:r>
          </a:p>
          <a:p>
            <a:pPr marL="0" indent="0">
              <a:lnSpc>
                <a:spcPct val="100000"/>
              </a:lnSpc>
              <a:buNone/>
            </a:pPr>
            <a:r>
              <a:rPr lang="en-GB" sz="2000" kern="1200" dirty="0">
                <a:solidFill>
                  <a:srgbClr val="000000"/>
                </a:solidFill>
                <a:effectLst/>
                <a:latin typeface="Times New Roman" panose="02020603050405020304" pitchFamily="18" charset="0"/>
                <a:ea typeface="Times New Roman" panose="02020603050405020304" pitchFamily="18" charset="0"/>
              </a:rPr>
              <a:t> </a:t>
            </a:r>
          </a:p>
          <a:p>
            <a:pPr>
              <a:lnSpc>
                <a:spcPct val="100000"/>
              </a:lnSpc>
              <a:buFont typeface="Wingdings" panose="05000000000000000000" pitchFamily="2" charset="2"/>
              <a:buChar char="Ø"/>
            </a:pPr>
            <a:r>
              <a:rPr lang="en-GB" sz="2000" dirty="0">
                <a:effectLst/>
                <a:latin typeface="Times New Roman" panose="02020603050405020304" pitchFamily="18" charset="0"/>
                <a:ea typeface="Times New Roman" panose="02020603050405020304" pitchFamily="18" charset="0"/>
              </a:rPr>
              <a:t>The image sensor takes up to 17,000 pictures every single second, and thus, even if there is a slight vibration for just a tenth of a second, the image sensor would take around 1700 pictures during that quick move.</a:t>
            </a:r>
            <a:r>
              <a:rPr lang="en-GB" sz="2000" kern="1200" dirty="0">
                <a:solidFill>
                  <a:srgbClr val="000000"/>
                </a:solidFill>
                <a:effectLst/>
                <a:latin typeface="Times New Roman" panose="02020603050405020304" pitchFamily="18" charset="0"/>
                <a:ea typeface="Times New Roman" panose="02020603050405020304" pitchFamily="18" charset="0"/>
              </a:rPr>
              <a:t> </a:t>
            </a:r>
          </a:p>
          <a:p>
            <a:pPr marL="0" indent="0">
              <a:lnSpc>
                <a:spcPct val="100000"/>
              </a:lnSpc>
              <a:buNone/>
            </a:pPr>
            <a:endParaRPr lang="en-GB" sz="2000" kern="1200"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3">
            <a:extLst>
              <a:ext uri="{FF2B5EF4-FFF2-40B4-BE49-F238E27FC236}">
                <a16:creationId xmlns:a16="http://schemas.microsoft.com/office/drawing/2014/main" id="{A4CE7F97-6F36-4117-7825-EBE53D8B3F00}"/>
              </a:ext>
            </a:extLst>
          </p:cNvPr>
          <p:cNvPicPr>
            <a:picLocks noChangeAspect="1"/>
          </p:cNvPicPr>
          <p:nvPr/>
        </p:nvPicPr>
        <p:blipFill rotWithShape="1">
          <a:blip r:embed="rId2"/>
          <a:srcRect r="-1" b="4500"/>
          <a:stretch/>
        </p:blipFill>
        <p:spPr>
          <a:xfrm>
            <a:off x="7789763" y="1912883"/>
            <a:ext cx="4286624" cy="3239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4A40EA1E-B182-29B3-4E77-4FCD49C14BA7}"/>
              </a:ext>
            </a:extLst>
          </p:cNvPr>
          <p:cNvSpPr txBox="1"/>
          <p:nvPr/>
        </p:nvSpPr>
        <p:spPr>
          <a:xfrm>
            <a:off x="7462345" y="5246588"/>
            <a:ext cx="4729655" cy="646331"/>
          </a:xfrm>
          <a:prstGeom prst="rect">
            <a:avLst/>
          </a:prstGeom>
          <a:noFill/>
        </p:spPr>
        <p:txBody>
          <a:bodyPr wrap="square" rtlCol="0">
            <a:spAutoFit/>
          </a:bodyPr>
          <a:lstStyle/>
          <a:p>
            <a:pPr algn="ctr"/>
            <a:r>
              <a:rPr lang="en-US" sz="1200" b="1" dirty="0">
                <a:solidFill>
                  <a:schemeClr val="tx1">
                    <a:lumMod val="50000"/>
                    <a:lumOff val="50000"/>
                  </a:schemeClr>
                </a:solidFill>
                <a:cs typeface="Times New Roman" panose="02020603050405020304" pitchFamily="18" charset="0"/>
              </a:rPr>
              <a:t>Figure 6</a:t>
            </a:r>
          </a:p>
          <a:p>
            <a:pPr algn="ctr"/>
            <a:r>
              <a:rPr lang="en-US" sz="1200" dirty="0">
                <a:solidFill>
                  <a:schemeClr val="tx1">
                    <a:lumMod val="50000"/>
                    <a:lumOff val="50000"/>
                  </a:schemeClr>
                </a:solidFill>
                <a:cs typeface="Times New Roman" panose="02020603050405020304" pitchFamily="18" charset="0"/>
              </a:rPr>
              <a:t>He, </a:t>
            </a:r>
            <a:r>
              <a:rPr lang="en-US" sz="1200" dirty="0" err="1">
                <a:solidFill>
                  <a:schemeClr val="tx1">
                    <a:lumMod val="50000"/>
                    <a:lumOff val="50000"/>
                  </a:schemeClr>
                </a:solidFill>
                <a:cs typeface="Times New Roman" panose="02020603050405020304" pitchFamily="18" charset="0"/>
              </a:rPr>
              <a:t>Mingxiao</a:t>
            </a:r>
            <a:r>
              <a:rPr lang="en-US" sz="1200" dirty="0">
                <a:solidFill>
                  <a:schemeClr val="tx1">
                    <a:lumMod val="50000"/>
                    <a:lumOff val="50000"/>
                  </a:schemeClr>
                </a:solidFill>
                <a:cs typeface="Times New Roman" panose="02020603050405020304" pitchFamily="18" charset="0"/>
              </a:rPr>
              <a:t> &amp; Guo, </a:t>
            </a:r>
            <a:r>
              <a:rPr lang="en-US" sz="1200" dirty="0" err="1">
                <a:solidFill>
                  <a:schemeClr val="tx1">
                    <a:lumMod val="50000"/>
                    <a:lumOff val="50000"/>
                  </a:schemeClr>
                </a:solidFill>
                <a:cs typeface="Times New Roman" panose="02020603050405020304" pitchFamily="18" charset="0"/>
              </a:rPr>
              <a:t>Xuemei</a:t>
            </a:r>
            <a:r>
              <a:rPr lang="en-US" sz="1200" dirty="0">
                <a:solidFill>
                  <a:schemeClr val="tx1">
                    <a:lumMod val="50000"/>
                    <a:lumOff val="50000"/>
                  </a:schemeClr>
                </a:solidFill>
                <a:cs typeface="Times New Roman" panose="02020603050405020304" pitchFamily="18" charset="0"/>
              </a:rPr>
              <a:t> &amp; Wang, </a:t>
            </a:r>
            <a:r>
              <a:rPr lang="en-US" sz="1200" dirty="0" err="1">
                <a:solidFill>
                  <a:schemeClr val="tx1">
                    <a:lumMod val="50000"/>
                    <a:lumOff val="50000"/>
                  </a:schemeClr>
                </a:solidFill>
                <a:cs typeface="Times New Roman" panose="02020603050405020304" pitchFamily="18" charset="0"/>
              </a:rPr>
              <a:t>Guoli</a:t>
            </a:r>
            <a:r>
              <a:rPr lang="en-US" sz="1200" dirty="0">
                <a:solidFill>
                  <a:schemeClr val="tx1">
                    <a:lumMod val="50000"/>
                    <a:lumOff val="50000"/>
                  </a:schemeClr>
                </a:solidFill>
                <a:cs typeface="Times New Roman" panose="02020603050405020304" pitchFamily="18" charset="0"/>
              </a:rPr>
              <a:t>. (2014). Enhanced Positioning Systems Using Optical Mouse Sensors</a:t>
            </a:r>
            <a:endParaRPr lang="en-IN" sz="1200"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1373266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DC8B9-D6FA-B6D9-38FA-5197206311D6}"/>
              </a:ext>
            </a:extLst>
          </p:cNvPr>
          <p:cNvSpPr>
            <a:spLocks noGrp="1"/>
          </p:cNvSpPr>
          <p:nvPr>
            <p:ph idx="1"/>
          </p:nvPr>
        </p:nvSpPr>
        <p:spPr>
          <a:xfrm>
            <a:off x="596462" y="1205514"/>
            <a:ext cx="6424448" cy="5016609"/>
          </a:xfrm>
        </p:spPr>
        <p:txBody>
          <a:bodyPr>
            <a:normAutofit/>
          </a:bodyPr>
          <a:lstStyle/>
          <a:p>
            <a:pPr>
              <a:lnSpc>
                <a:spcPct val="150000"/>
              </a:lnSpc>
              <a:buFont typeface="Wingdings" panose="05000000000000000000" pitchFamily="2" charset="2"/>
              <a:buChar char="Ø"/>
            </a:pPr>
            <a:r>
              <a:rPr lang="en-GB" sz="2000" dirty="0">
                <a:effectLst/>
                <a:latin typeface="Times New Roman" panose="02020603050405020304" pitchFamily="18" charset="0"/>
                <a:ea typeface="Times New Roman" panose="02020603050405020304" pitchFamily="18" charset="0"/>
              </a:rPr>
              <a:t>Mouse sensor doesn’t save any of these images, but rather, every time it takes a picture, it compares it to the previous one taken 59 microseconds earlier.</a:t>
            </a:r>
          </a:p>
          <a:p>
            <a:pPr marL="0" indent="0">
              <a:lnSpc>
                <a:spcPct val="150000"/>
              </a:lnSpc>
              <a:buNone/>
            </a:pPr>
            <a:r>
              <a:rPr lang="en-GB" sz="2000" dirty="0">
                <a:effectLst/>
                <a:latin typeface="Times New Roman" panose="02020603050405020304" pitchFamily="18" charset="0"/>
                <a:ea typeface="Times New Roman" panose="02020603050405020304" pitchFamily="18" charset="0"/>
              </a:rPr>
              <a:t> </a:t>
            </a:r>
          </a:p>
          <a:p>
            <a:pPr>
              <a:lnSpc>
                <a:spcPct val="150000"/>
              </a:lnSpc>
              <a:buFont typeface="Wingdings" panose="05000000000000000000" pitchFamily="2" charset="2"/>
              <a:buChar char="Ø"/>
            </a:pPr>
            <a:r>
              <a:rPr lang="en-GB" sz="2000" dirty="0">
                <a:effectLst/>
                <a:latin typeface="Times New Roman" panose="02020603050405020304" pitchFamily="18" charset="0"/>
                <a:ea typeface="Times New Roman" panose="02020603050405020304" pitchFamily="18" charset="0"/>
              </a:rPr>
              <a:t>After these two images are compared to get the displacement of the seismic mass from the mean position.</a:t>
            </a:r>
            <a:endParaRPr lang="en-IN" sz="2000" dirty="0">
              <a:effectLst/>
              <a:latin typeface="Times New Roman" panose="02020603050405020304" pitchFamily="18" charset="0"/>
              <a:ea typeface="Times New Roman" panose="02020603050405020304" pitchFamily="18" charset="0"/>
            </a:endParaRPr>
          </a:p>
          <a:p>
            <a:pPr>
              <a:lnSpc>
                <a:spcPct val="150000"/>
              </a:lnSpc>
            </a:pPr>
            <a:endParaRPr lang="en-IN" sz="2000" dirty="0"/>
          </a:p>
        </p:txBody>
      </p:sp>
      <p:pic>
        <p:nvPicPr>
          <p:cNvPr id="4" name="Content Placeholder 4" descr="A screenshot of a cell phone&#10;&#10;Description automatically generated with low confidence">
            <a:extLst>
              <a:ext uri="{FF2B5EF4-FFF2-40B4-BE49-F238E27FC236}">
                <a16:creationId xmlns:a16="http://schemas.microsoft.com/office/drawing/2014/main" id="{52075C3F-A33E-7012-66EA-AFA0FDDD9797}"/>
              </a:ext>
            </a:extLst>
          </p:cNvPr>
          <p:cNvPicPr>
            <a:picLocks noChangeAspect="1"/>
          </p:cNvPicPr>
          <p:nvPr/>
        </p:nvPicPr>
        <p:blipFill rotWithShape="1">
          <a:blip r:embed="rId2">
            <a:extLst>
              <a:ext uri="{28A0092B-C50C-407E-A947-70E740481C1C}">
                <a14:useLocalDpi xmlns:a14="http://schemas.microsoft.com/office/drawing/2010/main" val="0"/>
              </a:ext>
            </a:extLst>
          </a:blip>
          <a:srcRect t="5324" r="53276" b="7893"/>
          <a:stretch/>
        </p:blipFill>
        <p:spPr>
          <a:xfrm>
            <a:off x="7588469" y="346840"/>
            <a:ext cx="3857296" cy="2505674"/>
          </a:xfrm>
          <a:prstGeom prst="rect">
            <a:avLst/>
          </a:prstGeom>
        </p:spPr>
      </p:pic>
      <p:pic>
        <p:nvPicPr>
          <p:cNvPr id="5" name="Picture 4">
            <a:extLst>
              <a:ext uri="{FF2B5EF4-FFF2-40B4-BE49-F238E27FC236}">
                <a16:creationId xmlns:a16="http://schemas.microsoft.com/office/drawing/2014/main" id="{236C04C9-FF01-CE37-99B6-71E31A6C53D3}"/>
              </a:ext>
            </a:extLst>
          </p:cNvPr>
          <p:cNvPicPr>
            <a:picLocks noChangeAspect="1"/>
          </p:cNvPicPr>
          <p:nvPr/>
        </p:nvPicPr>
        <p:blipFill>
          <a:blip r:embed="rId3"/>
          <a:stretch>
            <a:fillRect/>
          </a:stretch>
        </p:blipFill>
        <p:spPr>
          <a:xfrm>
            <a:off x="7588469" y="3716450"/>
            <a:ext cx="3857296" cy="2505673"/>
          </a:xfrm>
          <a:prstGeom prst="rect">
            <a:avLst/>
          </a:prstGeom>
        </p:spPr>
      </p:pic>
      <p:sp>
        <p:nvSpPr>
          <p:cNvPr id="8" name="TextBox 7">
            <a:extLst>
              <a:ext uri="{FF2B5EF4-FFF2-40B4-BE49-F238E27FC236}">
                <a16:creationId xmlns:a16="http://schemas.microsoft.com/office/drawing/2014/main" id="{BCCF373C-71A1-0454-58FC-41FF2A6BE7E6}"/>
              </a:ext>
            </a:extLst>
          </p:cNvPr>
          <p:cNvSpPr txBox="1"/>
          <p:nvPr/>
        </p:nvSpPr>
        <p:spPr>
          <a:xfrm>
            <a:off x="7152289" y="2864552"/>
            <a:ext cx="4729655" cy="646331"/>
          </a:xfrm>
          <a:prstGeom prst="rect">
            <a:avLst/>
          </a:prstGeom>
          <a:noFill/>
        </p:spPr>
        <p:txBody>
          <a:bodyPr wrap="square" rtlCol="0">
            <a:spAutoFit/>
          </a:bodyPr>
          <a:lstStyle/>
          <a:p>
            <a:pPr algn="ctr"/>
            <a:r>
              <a:rPr lang="en-US" sz="1200" b="1" dirty="0">
                <a:solidFill>
                  <a:schemeClr val="tx1">
                    <a:lumMod val="50000"/>
                    <a:lumOff val="50000"/>
                  </a:schemeClr>
                </a:solidFill>
                <a:cs typeface="Times New Roman" panose="02020603050405020304" pitchFamily="18" charset="0"/>
              </a:rPr>
              <a:t>Figure 7</a:t>
            </a:r>
          </a:p>
          <a:p>
            <a:pPr algn="ctr"/>
            <a:r>
              <a:rPr lang="en-US" sz="1200" dirty="0">
                <a:solidFill>
                  <a:schemeClr val="tx1">
                    <a:lumMod val="50000"/>
                    <a:lumOff val="50000"/>
                  </a:schemeClr>
                </a:solidFill>
                <a:cs typeface="Times New Roman" panose="02020603050405020304" pitchFamily="18" charset="0"/>
              </a:rPr>
              <a:t>He, </a:t>
            </a:r>
            <a:r>
              <a:rPr lang="en-US" sz="1200" dirty="0" err="1">
                <a:solidFill>
                  <a:schemeClr val="tx1">
                    <a:lumMod val="50000"/>
                    <a:lumOff val="50000"/>
                  </a:schemeClr>
                </a:solidFill>
                <a:cs typeface="Times New Roman" panose="02020603050405020304" pitchFamily="18" charset="0"/>
              </a:rPr>
              <a:t>Mingxiao</a:t>
            </a:r>
            <a:r>
              <a:rPr lang="en-US" sz="1200" dirty="0">
                <a:solidFill>
                  <a:schemeClr val="tx1">
                    <a:lumMod val="50000"/>
                    <a:lumOff val="50000"/>
                  </a:schemeClr>
                </a:solidFill>
                <a:cs typeface="Times New Roman" panose="02020603050405020304" pitchFamily="18" charset="0"/>
              </a:rPr>
              <a:t> &amp; Guo, </a:t>
            </a:r>
            <a:r>
              <a:rPr lang="en-US" sz="1200" dirty="0" err="1">
                <a:solidFill>
                  <a:schemeClr val="tx1">
                    <a:lumMod val="50000"/>
                    <a:lumOff val="50000"/>
                  </a:schemeClr>
                </a:solidFill>
                <a:cs typeface="Times New Roman" panose="02020603050405020304" pitchFamily="18" charset="0"/>
              </a:rPr>
              <a:t>Xuemei</a:t>
            </a:r>
            <a:r>
              <a:rPr lang="en-US" sz="1200" dirty="0">
                <a:solidFill>
                  <a:schemeClr val="tx1">
                    <a:lumMod val="50000"/>
                    <a:lumOff val="50000"/>
                  </a:schemeClr>
                </a:solidFill>
                <a:cs typeface="Times New Roman" panose="02020603050405020304" pitchFamily="18" charset="0"/>
              </a:rPr>
              <a:t> &amp; Wang, </a:t>
            </a:r>
            <a:r>
              <a:rPr lang="en-US" sz="1200" dirty="0" err="1">
                <a:solidFill>
                  <a:schemeClr val="tx1">
                    <a:lumMod val="50000"/>
                    <a:lumOff val="50000"/>
                  </a:schemeClr>
                </a:solidFill>
                <a:cs typeface="Times New Roman" panose="02020603050405020304" pitchFamily="18" charset="0"/>
              </a:rPr>
              <a:t>Guoli</a:t>
            </a:r>
            <a:r>
              <a:rPr lang="en-US" sz="1200" dirty="0">
                <a:solidFill>
                  <a:schemeClr val="tx1">
                    <a:lumMod val="50000"/>
                    <a:lumOff val="50000"/>
                  </a:schemeClr>
                </a:solidFill>
                <a:cs typeface="Times New Roman" panose="02020603050405020304" pitchFamily="18" charset="0"/>
              </a:rPr>
              <a:t>. (2014). Enhanced Positioning Systems Using Optical Mouse Sensors</a:t>
            </a:r>
            <a:endParaRPr lang="en-IN" sz="1200" dirty="0">
              <a:solidFill>
                <a:schemeClr val="tx1">
                  <a:lumMod val="50000"/>
                  <a:lumOff val="50000"/>
                </a:schemeClr>
              </a:solidFill>
              <a:cs typeface="Times New Roman" panose="02020603050405020304" pitchFamily="18" charset="0"/>
            </a:endParaRPr>
          </a:p>
        </p:txBody>
      </p:sp>
      <p:sp>
        <p:nvSpPr>
          <p:cNvPr id="9" name="TextBox 8">
            <a:extLst>
              <a:ext uri="{FF2B5EF4-FFF2-40B4-BE49-F238E27FC236}">
                <a16:creationId xmlns:a16="http://schemas.microsoft.com/office/drawing/2014/main" id="{E7AEE31B-6E28-33E0-6507-D1CB8E88A6ED}"/>
              </a:ext>
            </a:extLst>
          </p:cNvPr>
          <p:cNvSpPr txBox="1"/>
          <p:nvPr/>
        </p:nvSpPr>
        <p:spPr>
          <a:xfrm>
            <a:off x="7336221" y="6211669"/>
            <a:ext cx="4729655" cy="646331"/>
          </a:xfrm>
          <a:prstGeom prst="rect">
            <a:avLst/>
          </a:prstGeom>
          <a:noFill/>
        </p:spPr>
        <p:txBody>
          <a:bodyPr wrap="square" rtlCol="0">
            <a:spAutoFit/>
          </a:bodyPr>
          <a:lstStyle/>
          <a:p>
            <a:pPr algn="ctr"/>
            <a:r>
              <a:rPr lang="en-US" sz="1200" b="1" dirty="0">
                <a:solidFill>
                  <a:schemeClr val="tx1">
                    <a:lumMod val="50000"/>
                    <a:lumOff val="50000"/>
                  </a:schemeClr>
                </a:solidFill>
                <a:cs typeface="Times New Roman" panose="02020603050405020304" pitchFamily="18" charset="0"/>
              </a:rPr>
              <a:t>Figure 8</a:t>
            </a:r>
          </a:p>
          <a:p>
            <a:pPr algn="ctr"/>
            <a:r>
              <a:rPr lang="en-US" sz="1200" dirty="0">
                <a:solidFill>
                  <a:schemeClr val="tx1">
                    <a:lumMod val="50000"/>
                    <a:lumOff val="50000"/>
                  </a:schemeClr>
                </a:solidFill>
                <a:cs typeface="Times New Roman" panose="02020603050405020304" pitchFamily="18" charset="0"/>
              </a:rPr>
              <a:t>He, </a:t>
            </a:r>
            <a:r>
              <a:rPr lang="en-US" sz="1200" dirty="0" err="1">
                <a:solidFill>
                  <a:schemeClr val="tx1">
                    <a:lumMod val="50000"/>
                    <a:lumOff val="50000"/>
                  </a:schemeClr>
                </a:solidFill>
                <a:cs typeface="Times New Roman" panose="02020603050405020304" pitchFamily="18" charset="0"/>
              </a:rPr>
              <a:t>Mingxiao</a:t>
            </a:r>
            <a:r>
              <a:rPr lang="en-US" sz="1200" dirty="0">
                <a:solidFill>
                  <a:schemeClr val="tx1">
                    <a:lumMod val="50000"/>
                    <a:lumOff val="50000"/>
                  </a:schemeClr>
                </a:solidFill>
                <a:cs typeface="Times New Roman" panose="02020603050405020304" pitchFamily="18" charset="0"/>
              </a:rPr>
              <a:t> &amp; Guo, </a:t>
            </a:r>
            <a:r>
              <a:rPr lang="en-US" sz="1200" dirty="0" err="1">
                <a:solidFill>
                  <a:schemeClr val="tx1">
                    <a:lumMod val="50000"/>
                    <a:lumOff val="50000"/>
                  </a:schemeClr>
                </a:solidFill>
                <a:cs typeface="Times New Roman" panose="02020603050405020304" pitchFamily="18" charset="0"/>
              </a:rPr>
              <a:t>Xuemei</a:t>
            </a:r>
            <a:r>
              <a:rPr lang="en-US" sz="1200" dirty="0">
                <a:solidFill>
                  <a:schemeClr val="tx1">
                    <a:lumMod val="50000"/>
                    <a:lumOff val="50000"/>
                  </a:schemeClr>
                </a:solidFill>
                <a:cs typeface="Times New Roman" panose="02020603050405020304" pitchFamily="18" charset="0"/>
              </a:rPr>
              <a:t> &amp; Wang, </a:t>
            </a:r>
            <a:r>
              <a:rPr lang="en-US" sz="1200" dirty="0" err="1">
                <a:solidFill>
                  <a:schemeClr val="tx1">
                    <a:lumMod val="50000"/>
                    <a:lumOff val="50000"/>
                  </a:schemeClr>
                </a:solidFill>
                <a:cs typeface="Times New Roman" panose="02020603050405020304" pitchFamily="18" charset="0"/>
              </a:rPr>
              <a:t>Guoli</a:t>
            </a:r>
            <a:r>
              <a:rPr lang="en-US" sz="1200" dirty="0">
                <a:solidFill>
                  <a:schemeClr val="tx1">
                    <a:lumMod val="50000"/>
                    <a:lumOff val="50000"/>
                  </a:schemeClr>
                </a:solidFill>
                <a:cs typeface="Times New Roman" panose="02020603050405020304" pitchFamily="18" charset="0"/>
              </a:rPr>
              <a:t>. (2014). Enhanced Positioning Systems Using Optical Mouse Sensors</a:t>
            </a:r>
            <a:endParaRPr lang="en-IN" sz="1200"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62311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DA57-E9EB-E018-47FC-0C74164ACB2B}"/>
              </a:ext>
            </a:extLst>
          </p:cNvPr>
          <p:cNvSpPr>
            <a:spLocks noGrp="1"/>
          </p:cNvSpPr>
          <p:nvPr>
            <p:ph type="title"/>
          </p:nvPr>
        </p:nvSpPr>
        <p:spPr>
          <a:xfrm>
            <a:off x="735563" y="91216"/>
            <a:ext cx="10515600" cy="1325563"/>
          </a:xfrm>
        </p:spPr>
        <p:txBody>
          <a:bodyPr/>
          <a:lstStyle/>
          <a:p>
            <a:pPr marL="571500" indent="-5715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Development of a Compact System</a:t>
            </a:r>
            <a:endParaRPr lang="en-IN" dirty="0">
              <a:latin typeface="Times New Roman" panose="02020603050405020304" pitchFamily="18" charset="0"/>
              <a:cs typeface="Times New Roman" panose="02020603050405020304" pitchFamily="18" charset="0"/>
            </a:endParaRPr>
          </a:p>
        </p:txBody>
      </p:sp>
      <p:pic>
        <p:nvPicPr>
          <p:cNvPr id="5" name="Content Placeholder 4" descr="Diagram, engineering drawing&#10;&#10;Description automatically generated">
            <a:extLst>
              <a:ext uri="{FF2B5EF4-FFF2-40B4-BE49-F238E27FC236}">
                <a16:creationId xmlns:a16="http://schemas.microsoft.com/office/drawing/2014/main" id="{E20CB91F-C51D-B197-966C-CD2D36A19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563" y="1052885"/>
            <a:ext cx="9605548" cy="5403121"/>
          </a:xfrm>
        </p:spPr>
      </p:pic>
      <p:sp>
        <p:nvSpPr>
          <p:cNvPr id="7" name="TextBox 6">
            <a:extLst>
              <a:ext uri="{FF2B5EF4-FFF2-40B4-BE49-F238E27FC236}">
                <a16:creationId xmlns:a16="http://schemas.microsoft.com/office/drawing/2014/main" id="{18F5A836-9C19-174C-3768-A0E7A9FE1C91}"/>
              </a:ext>
            </a:extLst>
          </p:cNvPr>
          <p:cNvSpPr txBox="1"/>
          <p:nvPr/>
        </p:nvSpPr>
        <p:spPr>
          <a:xfrm>
            <a:off x="2205134" y="6177537"/>
            <a:ext cx="7576458" cy="400110"/>
          </a:xfrm>
          <a:prstGeom prst="rect">
            <a:avLst/>
          </a:prstGeom>
          <a:noFill/>
        </p:spPr>
        <p:txBody>
          <a:bodyPr wrap="square">
            <a:spAutoFit/>
          </a:bodyPr>
          <a:lstStyle/>
          <a:p>
            <a:pPr algn="ctr"/>
            <a:r>
              <a:rPr lang="en-GB" sz="2000" b="1" dirty="0">
                <a:effectLst/>
                <a:latin typeface="Times New Roman" panose="02020603050405020304" pitchFamily="18" charset="0"/>
                <a:ea typeface="Arial" panose="020B0604020202020204" pitchFamily="34" charset="0"/>
              </a:rPr>
              <a:t>Schematic diagram of compact optical seismometer</a:t>
            </a:r>
            <a:endParaRPr lang="en-IN" sz="2000" dirty="0"/>
          </a:p>
        </p:txBody>
      </p:sp>
      <p:sp>
        <p:nvSpPr>
          <p:cNvPr id="8" name="TextBox 7">
            <a:extLst>
              <a:ext uri="{FF2B5EF4-FFF2-40B4-BE49-F238E27FC236}">
                <a16:creationId xmlns:a16="http://schemas.microsoft.com/office/drawing/2014/main" id="{2950B8D5-F0F4-20D7-4FB2-35DD1C625929}"/>
              </a:ext>
            </a:extLst>
          </p:cNvPr>
          <p:cNvSpPr txBox="1"/>
          <p:nvPr/>
        </p:nvSpPr>
        <p:spPr>
          <a:xfrm>
            <a:off x="5141746" y="5935726"/>
            <a:ext cx="793182"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9</a:t>
            </a:r>
            <a:endParaRPr lang="en-IN" sz="1200" b="1"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417305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C3644-CB05-0D59-5280-39720103C30B}"/>
              </a:ext>
            </a:extLst>
          </p:cNvPr>
          <p:cNvSpPr>
            <a:spLocks noGrp="1"/>
          </p:cNvSpPr>
          <p:nvPr>
            <p:ph type="title"/>
          </p:nvPr>
        </p:nvSpPr>
        <p:spPr>
          <a:xfrm>
            <a:off x="643467" y="321734"/>
            <a:ext cx="10905066" cy="1135737"/>
          </a:xfrm>
        </p:spPr>
        <p:txBody>
          <a:bodyPr>
            <a:normAutofit/>
          </a:bodyPr>
          <a:lstStyle/>
          <a:p>
            <a:r>
              <a:rPr lang="en-US" kern="1200" dirty="0">
                <a:solidFill>
                  <a:schemeClr val="tx1"/>
                </a:solidFill>
                <a:latin typeface="Times New Roman" panose="02020603050405020304" pitchFamily="18" charset="0"/>
                <a:cs typeface="Times New Roman" panose="02020603050405020304" pitchFamily="18" charset="0"/>
              </a:rPr>
              <a:t>Compact Optical Seismometer Setup</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Content Placeholder 12" descr="A picture containing text, table, indoor, wall&#10;&#10;Description automatically generated">
            <a:extLst>
              <a:ext uri="{FF2B5EF4-FFF2-40B4-BE49-F238E27FC236}">
                <a16:creationId xmlns:a16="http://schemas.microsoft.com/office/drawing/2014/main" id="{E29A9040-943A-53D3-7874-50898BDF8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060" y="1986363"/>
            <a:ext cx="5081940" cy="4351338"/>
          </a:xfrm>
        </p:spPr>
      </p:pic>
      <p:pic>
        <p:nvPicPr>
          <p:cNvPr id="17" name="Picture 16" descr="A person standing next to a computer&#10;&#10;Description automatically generated with low confidence">
            <a:extLst>
              <a:ext uri="{FF2B5EF4-FFF2-40B4-BE49-F238E27FC236}">
                <a16:creationId xmlns:a16="http://schemas.microsoft.com/office/drawing/2014/main" id="{A79EAF51-9763-51FB-ACB2-945456D74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35" y="1986363"/>
            <a:ext cx="5550816" cy="4362094"/>
          </a:xfrm>
          <a:prstGeom prst="rect">
            <a:avLst/>
          </a:prstGeom>
        </p:spPr>
      </p:pic>
      <p:sp>
        <p:nvSpPr>
          <p:cNvPr id="3" name="TextBox 2">
            <a:extLst>
              <a:ext uri="{FF2B5EF4-FFF2-40B4-BE49-F238E27FC236}">
                <a16:creationId xmlns:a16="http://schemas.microsoft.com/office/drawing/2014/main" id="{ACD6A1DE-28EA-880B-DA7E-C4E5EBB4B258}"/>
              </a:ext>
            </a:extLst>
          </p:cNvPr>
          <p:cNvSpPr txBox="1"/>
          <p:nvPr/>
        </p:nvSpPr>
        <p:spPr>
          <a:xfrm>
            <a:off x="2996286" y="6327399"/>
            <a:ext cx="1129192"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10.a</a:t>
            </a:r>
            <a:endParaRPr lang="en-IN" sz="1200" b="1" dirty="0">
              <a:solidFill>
                <a:schemeClr val="tx1">
                  <a:lumMod val="50000"/>
                  <a:lumOff val="50000"/>
                </a:schemeClr>
              </a:solidFill>
              <a:cs typeface="Times New Roman" panose="02020603050405020304" pitchFamily="18" charset="0"/>
            </a:endParaRPr>
          </a:p>
        </p:txBody>
      </p:sp>
      <p:sp>
        <p:nvSpPr>
          <p:cNvPr id="4" name="TextBox 3">
            <a:extLst>
              <a:ext uri="{FF2B5EF4-FFF2-40B4-BE49-F238E27FC236}">
                <a16:creationId xmlns:a16="http://schemas.microsoft.com/office/drawing/2014/main" id="{13FC8107-AA19-7607-048B-BD4E5E088E81}"/>
              </a:ext>
            </a:extLst>
          </p:cNvPr>
          <p:cNvSpPr txBox="1"/>
          <p:nvPr/>
        </p:nvSpPr>
        <p:spPr>
          <a:xfrm>
            <a:off x="8939487" y="6306379"/>
            <a:ext cx="1014059"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10.b</a:t>
            </a:r>
            <a:endParaRPr lang="en-IN" sz="1200" b="1"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330555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6683706-3B70-44D4-B317-A88C2CC2353E}"/>
              </a:ext>
            </a:extLst>
          </p:cNvPr>
          <p:cNvSpPr>
            <a:spLocks noGrp="1"/>
          </p:cNvSpPr>
          <p:nvPr>
            <p:ph type="body" idx="1"/>
          </p:nvPr>
        </p:nvSpPr>
        <p:spPr>
          <a:xfrm>
            <a:off x="160082" y="589046"/>
            <a:ext cx="5893929" cy="823912"/>
          </a:xfrm>
        </p:spPr>
        <p:txBody>
          <a:bodyPr/>
          <a:lstStyle/>
          <a:p>
            <a:pPr marL="342900" indent="-3429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Out-of-plane motion of diffused surface</a:t>
            </a:r>
            <a:endParaRPr lang="en-IN" b="0" dirty="0">
              <a:latin typeface="Times New Roman" panose="02020603050405020304" pitchFamily="18" charset="0"/>
              <a:cs typeface="Times New Roman" panose="02020603050405020304" pitchFamily="18" charset="0"/>
            </a:endParaRPr>
          </a:p>
        </p:txBody>
      </p:sp>
      <p:pic>
        <p:nvPicPr>
          <p:cNvPr id="9" name="Content Placeholder 8" descr="A picture containing red&#10;&#10;Description automatically generated">
            <a:extLst>
              <a:ext uri="{FF2B5EF4-FFF2-40B4-BE49-F238E27FC236}">
                <a16:creationId xmlns:a16="http://schemas.microsoft.com/office/drawing/2014/main" id="{19BDE0BD-AC45-48AD-F47A-CC190254B05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6778" y="4094657"/>
            <a:ext cx="2885812" cy="2163405"/>
          </a:xfrm>
        </p:spPr>
      </p:pic>
      <p:sp>
        <p:nvSpPr>
          <p:cNvPr id="8" name="Text Placeholder 7">
            <a:extLst>
              <a:ext uri="{FF2B5EF4-FFF2-40B4-BE49-F238E27FC236}">
                <a16:creationId xmlns:a16="http://schemas.microsoft.com/office/drawing/2014/main" id="{0B2CECAB-2135-51AE-DBE0-2BBC23FFF3A8}"/>
              </a:ext>
            </a:extLst>
          </p:cNvPr>
          <p:cNvSpPr>
            <a:spLocks noGrp="1"/>
          </p:cNvSpPr>
          <p:nvPr>
            <p:ph type="body" sz="quarter" idx="3"/>
          </p:nvPr>
        </p:nvSpPr>
        <p:spPr>
          <a:xfrm>
            <a:off x="6156647" y="572299"/>
            <a:ext cx="5259388" cy="823912"/>
          </a:xfrm>
        </p:spPr>
        <p:txBody>
          <a:bodyPr/>
          <a:lstStyle/>
          <a:p>
            <a:pPr marL="342900" indent="-3429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In-plane motion of diffused surface</a:t>
            </a:r>
            <a:endParaRPr lang="en-IN" b="0" dirty="0">
              <a:latin typeface="Times New Roman" panose="02020603050405020304" pitchFamily="18" charset="0"/>
              <a:cs typeface="Times New Roman" panose="02020603050405020304" pitchFamily="18" charset="0"/>
            </a:endParaRPr>
          </a:p>
        </p:txBody>
      </p:sp>
      <p:pic>
        <p:nvPicPr>
          <p:cNvPr id="11" name="Picture 10" descr="A picture containing light, red, traffic, star&#10;&#10;Description automatically generated">
            <a:extLst>
              <a:ext uri="{FF2B5EF4-FFF2-40B4-BE49-F238E27FC236}">
                <a16:creationId xmlns:a16="http://schemas.microsoft.com/office/drawing/2014/main" id="{46E22BDF-5113-43F8-6739-370727A54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82" y="1411290"/>
            <a:ext cx="2885812" cy="2164358"/>
          </a:xfrm>
          <a:prstGeom prst="rect">
            <a:avLst/>
          </a:prstGeom>
        </p:spPr>
      </p:pic>
      <p:pic>
        <p:nvPicPr>
          <p:cNvPr id="13" name="Picture 12" descr="A picture containing red, light, star, outdoor object&#10;&#10;Description automatically generated">
            <a:extLst>
              <a:ext uri="{FF2B5EF4-FFF2-40B4-BE49-F238E27FC236}">
                <a16:creationId xmlns:a16="http://schemas.microsoft.com/office/drawing/2014/main" id="{EBBFA788-2388-88ED-97EB-FC92C15CD230}"/>
              </a:ext>
            </a:extLst>
          </p:cNvPr>
          <p:cNvPicPr>
            <a:picLocks noChangeAspect="1"/>
          </p:cNvPicPr>
          <p:nvPr/>
        </p:nvPicPr>
        <p:blipFill rotWithShape="1">
          <a:blip r:embed="rId4">
            <a:extLst>
              <a:ext uri="{28A0092B-C50C-407E-A947-70E740481C1C}">
                <a14:useLocalDpi xmlns:a14="http://schemas.microsoft.com/office/drawing/2010/main" val="0"/>
              </a:ext>
            </a:extLst>
          </a:blip>
          <a:srcRect l="6864" t="7465" r="11657" b="7618"/>
          <a:stretch/>
        </p:blipFill>
        <p:spPr>
          <a:xfrm>
            <a:off x="6137990" y="1411290"/>
            <a:ext cx="2885812" cy="2164358"/>
          </a:xfrm>
          <a:prstGeom prst="rect">
            <a:avLst/>
          </a:prstGeom>
        </p:spPr>
      </p:pic>
      <p:pic>
        <p:nvPicPr>
          <p:cNvPr id="15" name="Picture 14" descr="A picture containing star, outdoor object&#10;&#10;Description automatically generated">
            <a:extLst>
              <a:ext uri="{FF2B5EF4-FFF2-40B4-BE49-F238E27FC236}">
                <a16:creationId xmlns:a16="http://schemas.microsoft.com/office/drawing/2014/main" id="{4CA2E608-4443-0727-7BA0-4B3DACC13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990" y="4142647"/>
            <a:ext cx="2885811" cy="2163404"/>
          </a:xfrm>
          <a:prstGeom prst="rect">
            <a:avLst/>
          </a:prstGeom>
        </p:spPr>
      </p:pic>
      <p:sp>
        <p:nvSpPr>
          <p:cNvPr id="2" name="TextBox 1">
            <a:extLst>
              <a:ext uri="{FF2B5EF4-FFF2-40B4-BE49-F238E27FC236}">
                <a16:creationId xmlns:a16="http://schemas.microsoft.com/office/drawing/2014/main" id="{9804A239-EDEF-58A9-34B0-AA3D888A6F9C}"/>
              </a:ext>
            </a:extLst>
          </p:cNvPr>
          <p:cNvSpPr txBox="1"/>
          <p:nvPr/>
        </p:nvSpPr>
        <p:spPr>
          <a:xfrm>
            <a:off x="1077131" y="3704168"/>
            <a:ext cx="987470"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11.a</a:t>
            </a:r>
            <a:endParaRPr lang="en-IN" sz="1200" b="1" dirty="0">
              <a:solidFill>
                <a:schemeClr val="tx1">
                  <a:lumMod val="50000"/>
                  <a:lumOff val="50000"/>
                </a:schemeClr>
              </a:solidFill>
              <a:cs typeface="Times New Roman" panose="02020603050405020304" pitchFamily="18" charset="0"/>
            </a:endParaRPr>
          </a:p>
        </p:txBody>
      </p:sp>
      <p:sp>
        <p:nvSpPr>
          <p:cNvPr id="3" name="TextBox 2">
            <a:extLst>
              <a:ext uri="{FF2B5EF4-FFF2-40B4-BE49-F238E27FC236}">
                <a16:creationId xmlns:a16="http://schemas.microsoft.com/office/drawing/2014/main" id="{64C22947-8F21-26CB-3260-E7317DA074C0}"/>
              </a:ext>
            </a:extLst>
          </p:cNvPr>
          <p:cNvSpPr txBox="1"/>
          <p:nvPr/>
        </p:nvSpPr>
        <p:spPr>
          <a:xfrm>
            <a:off x="7112653" y="3688427"/>
            <a:ext cx="987469"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12.a</a:t>
            </a:r>
            <a:endParaRPr lang="en-IN" sz="1200" b="1" dirty="0">
              <a:solidFill>
                <a:schemeClr val="tx1">
                  <a:lumMod val="50000"/>
                  <a:lumOff val="50000"/>
                </a:schemeClr>
              </a:solidFill>
              <a:cs typeface="Times New Roman" panose="02020603050405020304" pitchFamily="18" charset="0"/>
            </a:endParaRPr>
          </a:p>
        </p:txBody>
      </p:sp>
      <p:sp>
        <p:nvSpPr>
          <p:cNvPr id="4" name="TextBox 3">
            <a:extLst>
              <a:ext uri="{FF2B5EF4-FFF2-40B4-BE49-F238E27FC236}">
                <a16:creationId xmlns:a16="http://schemas.microsoft.com/office/drawing/2014/main" id="{F07FDE0D-F39E-3E7C-CEE4-F46F1145EE38}"/>
              </a:ext>
            </a:extLst>
          </p:cNvPr>
          <p:cNvSpPr txBox="1"/>
          <p:nvPr/>
        </p:nvSpPr>
        <p:spPr>
          <a:xfrm>
            <a:off x="7069842" y="6426017"/>
            <a:ext cx="987468"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12.b</a:t>
            </a:r>
            <a:endParaRPr lang="en-IN" sz="1200" b="1" dirty="0">
              <a:solidFill>
                <a:schemeClr val="tx1">
                  <a:lumMod val="50000"/>
                  <a:lumOff val="50000"/>
                </a:schemeClr>
              </a:solidFill>
              <a:cs typeface="Times New Roman" panose="02020603050405020304" pitchFamily="18" charset="0"/>
            </a:endParaRPr>
          </a:p>
        </p:txBody>
      </p:sp>
      <p:sp>
        <p:nvSpPr>
          <p:cNvPr id="5" name="TextBox 4">
            <a:extLst>
              <a:ext uri="{FF2B5EF4-FFF2-40B4-BE49-F238E27FC236}">
                <a16:creationId xmlns:a16="http://schemas.microsoft.com/office/drawing/2014/main" id="{8AA9BD13-28AC-7462-BA87-5F4622F26DED}"/>
              </a:ext>
            </a:extLst>
          </p:cNvPr>
          <p:cNvSpPr txBox="1"/>
          <p:nvPr/>
        </p:nvSpPr>
        <p:spPr>
          <a:xfrm>
            <a:off x="1176186" y="6426015"/>
            <a:ext cx="987470" cy="276999"/>
          </a:xfrm>
          <a:prstGeom prst="rect">
            <a:avLst/>
          </a:prstGeom>
          <a:noFill/>
        </p:spPr>
        <p:txBody>
          <a:bodyPr wrap="square" rtlCol="0">
            <a:spAutoFit/>
          </a:bodyPr>
          <a:lstStyle/>
          <a:p>
            <a:r>
              <a:rPr lang="en-US" sz="1200" b="1" dirty="0">
                <a:solidFill>
                  <a:schemeClr val="tx1">
                    <a:lumMod val="50000"/>
                    <a:lumOff val="50000"/>
                  </a:schemeClr>
                </a:solidFill>
                <a:cs typeface="Times New Roman" panose="02020603050405020304" pitchFamily="18" charset="0"/>
              </a:rPr>
              <a:t>Figure 11.b</a:t>
            </a:r>
            <a:endParaRPr lang="en-IN" sz="1200" b="1" dirty="0">
              <a:solidFill>
                <a:schemeClr val="tx1">
                  <a:lumMod val="50000"/>
                  <a:lumOff val="50000"/>
                </a:schemeClr>
              </a:solidFill>
              <a:cs typeface="Times New Roman" panose="02020603050405020304" pitchFamily="18" charset="0"/>
            </a:endParaRPr>
          </a:p>
        </p:txBody>
      </p:sp>
      <p:sp>
        <p:nvSpPr>
          <p:cNvPr id="14" name="TextBox 13">
            <a:extLst>
              <a:ext uri="{FF2B5EF4-FFF2-40B4-BE49-F238E27FC236}">
                <a16:creationId xmlns:a16="http://schemas.microsoft.com/office/drawing/2014/main" id="{47439685-93F8-3B4C-AA70-502F41AFB87A}"/>
              </a:ext>
            </a:extLst>
          </p:cNvPr>
          <p:cNvSpPr txBox="1"/>
          <p:nvPr/>
        </p:nvSpPr>
        <p:spPr>
          <a:xfrm>
            <a:off x="3172407" y="1659186"/>
            <a:ext cx="256640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 clicked when the diffused surface is kept near the wall.</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4AE5742-477B-1AF5-8FEB-5BF42FC177E8}"/>
              </a:ext>
            </a:extLst>
          </p:cNvPr>
          <p:cNvSpPr txBox="1"/>
          <p:nvPr/>
        </p:nvSpPr>
        <p:spPr>
          <a:xfrm>
            <a:off x="3172407" y="4340183"/>
            <a:ext cx="256640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 clicked when the diffused surface is kept near the laser diode.</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5DFFA05-D2BC-CD4D-D5D8-974B5866E573}"/>
              </a:ext>
            </a:extLst>
          </p:cNvPr>
          <p:cNvSpPr txBox="1"/>
          <p:nvPr/>
        </p:nvSpPr>
        <p:spPr>
          <a:xfrm>
            <a:off x="9270576" y="4340183"/>
            <a:ext cx="284862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 of speckles clicked when the diffused surface is provided a small in-plane motion.</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5279D29-80AE-4BEE-B2E8-DF7064C6413A}"/>
              </a:ext>
            </a:extLst>
          </p:cNvPr>
          <p:cNvSpPr txBox="1"/>
          <p:nvPr/>
        </p:nvSpPr>
        <p:spPr>
          <a:xfrm>
            <a:off x="9422976" y="1777370"/>
            <a:ext cx="260894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 of speckle clicked when the diffused surface is kept stationary.</a:t>
            </a:r>
            <a:endParaRPr lang="en-IN" dirty="0">
              <a:latin typeface="Times New Roman" panose="02020603050405020304" pitchFamily="18" charset="0"/>
              <a:cs typeface="Times New Roman" panose="02020603050405020304" pitchFamily="18" charset="0"/>
            </a:endParaRPr>
          </a:p>
        </p:txBody>
      </p:sp>
      <p:sp>
        <p:nvSpPr>
          <p:cNvPr id="22" name="Text Placeholder 7">
            <a:extLst>
              <a:ext uri="{FF2B5EF4-FFF2-40B4-BE49-F238E27FC236}">
                <a16:creationId xmlns:a16="http://schemas.microsoft.com/office/drawing/2014/main" id="{6A468F7B-34BB-40F5-5F01-CD6779E60901}"/>
              </a:ext>
            </a:extLst>
          </p:cNvPr>
          <p:cNvSpPr txBox="1">
            <a:spLocks/>
          </p:cNvSpPr>
          <p:nvPr/>
        </p:nvSpPr>
        <p:spPr>
          <a:xfrm>
            <a:off x="0" y="164861"/>
            <a:ext cx="121920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b="0" dirty="0">
                <a:latin typeface="Times New Roman" panose="02020603050405020304" pitchFamily="18" charset="0"/>
                <a:cs typeface="Times New Roman" panose="02020603050405020304" pitchFamily="18" charset="0"/>
              </a:rPr>
              <a:t>Speckle pattern under In-plane and Out-of-plane motion of diffused surface</a:t>
            </a:r>
            <a:endParaRPr lang="en-IN" sz="32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8364B4A-E4D0-8659-B34F-5B97EDCDBD7A}"/>
              </a:ext>
            </a:extLst>
          </p:cNvPr>
          <p:cNvSpPr txBox="1"/>
          <p:nvPr/>
        </p:nvSpPr>
        <p:spPr>
          <a:xfrm>
            <a:off x="9413484" y="6345674"/>
            <a:ext cx="2562808" cy="415498"/>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 All images are captured using the smartphone</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81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9E98-D254-F6CB-8C80-DB9CB956AD0B}"/>
              </a:ext>
            </a:extLst>
          </p:cNvPr>
          <p:cNvSpPr>
            <a:spLocks noGrp="1"/>
          </p:cNvSpPr>
          <p:nvPr>
            <p:ph type="title"/>
          </p:nvPr>
        </p:nvSpPr>
        <p:spPr>
          <a:xfrm>
            <a:off x="838200" y="94537"/>
            <a:ext cx="10515600" cy="968375"/>
          </a:xfrm>
        </p:spPr>
        <p:txBody>
          <a:bodyPr/>
          <a:lstStyle/>
          <a:p>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pic>
        <p:nvPicPr>
          <p:cNvPr id="4" name="WhatsApp Video 2022-11-26 at 22.49.41">
            <a:hlinkClick r:id="" action="ppaction://media"/>
            <a:extLst>
              <a:ext uri="{FF2B5EF4-FFF2-40B4-BE49-F238E27FC236}">
                <a16:creationId xmlns:a16="http://schemas.microsoft.com/office/drawing/2014/main" id="{D08D4C63-EAB2-B855-11E9-6208E8292E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0310" y="858390"/>
            <a:ext cx="9743968" cy="4488051"/>
          </a:xfrm>
        </p:spPr>
      </p:pic>
      <p:sp>
        <p:nvSpPr>
          <p:cNvPr id="3" name="TextBox 2">
            <a:extLst>
              <a:ext uri="{FF2B5EF4-FFF2-40B4-BE49-F238E27FC236}">
                <a16:creationId xmlns:a16="http://schemas.microsoft.com/office/drawing/2014/main" id="{F0FCE1D5-7695-8EF9-58CB-D93D6F3826FF}"/>
              </a:ext>
            </a:extLst>
          </p:cNvPr>
          <p:cNvSpPr txBox="1"/>
          <p:nvPr/>
        </p:nvSpPr>
        <p:spPr>
          <a:xfrm>
            <a:off x="5638800" y="5916466"/>
            <a:ext cx="914400" cy="276999"/>
          </a:xfrm>
          <a:prstGeom prst="rect">
            <a:avLst/>
          </a:prstGeom>
          <a:noFill/>
        </p:spPr>
        <p:txBody>
          <a:bodyPr wrap="square" rtlCol="0">
            <a:spAutoFit/>
          </a:bodyPr>
          <a:lstStyle/>
          <a:p>
            <a:r>
              <a:rPr lang="en-US" sz="1200" b="1" dirty="0">
                <a:solidFill>
                  <a:schemeClr val="bg1">
                    <a:lumMod val="65000"/>
                  </a:schemeClr>
                </a:solidFill>
                <a:latin typeface="Times New Roman" panose="02020603050405020304" pitchFamily="18" charset="0"/>
                <a:cs typeface="Times New Roman" panose="02020603050405020304" pitchFamily="18" charset="0"/>
              </a:rPr>
              <a:t>Video 1</a:t>
            </a:r>
            <a:endParaRPr lang="en-IN" sz="1200"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903AEC7-0B87-D95A-C919-562D9F878204}"/>
              </a:ext>
            </a:extLst>
          </p:cNvPr>
          <p:cNvSpPr txBox="1"/>
          <p:nvPr/>
        </p:nvSpPr>
        <p:spPr>
          <a:xfrm>
            <a:off x="838200" y="6034396"/>
            <a:ext cx="1091236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When the diffused surface is provided the in-plane motion because of the change in the speckle pattern occurs which is detected by the mouse sensor and because of which the pointer is moving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9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44B1-7CCC-1031-8B6B-4F03FD50E2F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Challenges faced and future work</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87B639-F06D-CCF8-CF70-BF72B2B67F1D}"/>
              </a:ext>
            </a:extLst>
          </p:cNvPr>
          <p:cNvSpPr>
            <a:spLocks noGrp="1"/>
          </p:cNvSpPr>
          <p:nvPr>
            <p:ph idx="1"/>
          </p:nvPr>
        </p:nvSpPr>
        <p:spPr>
          <a:xfrm>
            <a:off x="838200" y="1825625"/>
            <a:ext cx="10515600" cy="4864424"/>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Challenges:</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Till now major challenge faced in the selection of the image acquisition system. Currently we are trying to get result with the help of mouse sensor.</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After this we will be converting the cursor pointer data into the amplitude vs time graph with the help of an algorithm.</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mouse sensor has also been affected by the ambient light that has to be eliminated by the help of an isolated chamber.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Also, I faced the technical difficulties in the selection of the design of cantilever and will be trying the different-different material with geometry in various configuration.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Future Work:</a:t>
            </a:r>
          </a:p>
          <a:p>
            <a:r>
              <a:rPr lang="en-US" sz="1800" dirty="0">
                <a:latin typeface="Times New Roman" panose="02020603050405020304" pitchFamily="18" charset="0"/>
                <a:cs typeface="Times New Roman" panose="02020603050405020304" pitchFamily="18" charset="0"/>
              </a:rPr>
              <a:t>Further the results obtained by this system are to be processed and various machine learning and deep learning algorithm will be implemented on the data obtained by system to predict the results.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68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0323-96B2-542A-4E62-CFAB2B2512E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F8864A-BE03-6CCC-E616-46FBAA00FDF4}"/>
              </a:ext>
            </a:extLst>
          </p:cNvPr>
          <p:cNvSpPr>
            <a:spLocks noGrp="1"/>
          </p:cNvSpPr>
          <p:nvPr>
            <p:ph idx="1"/>
          </p:nvPr>
        </p:nvSpPr>
        <p:spPr/>
        <p:txBody>
          <a:bodyPr>
            <a:normAutofit/>
          </a:bodyPr>
          <a:lstStyle/>
          <a:p>
            <a:pPr>
              <a:lnSpc>
                <a:spcPct val="90000"/>
              </a:lnSpc>
              <a:spcAft>
                <a:spcPts val="600"/>
              </a:spcAft>
            </a:pPr>
            <a:endParaRPr lang="en-US" sz="900" b="1" dirty="0"/>
          </a:p>
          <a:p>
            <a:r>
              <a:rPr lang="en-US" sz="1600" kern="1200" dirty="0">
                <a:latin typeface="Times New Roman" panose="02020603050405020304" pitchFamily="18" charset="0"/>
                <a:cs typeface="Times New Roman" panose="02020603050405020304" pitchFamily="18" charset="0"/>
              </a:rPr>
              <a:t>Britannica, The Editors of </a:t>
            </a:r>
            <a:r>
              <a:rPr lang="en-US" sz="1600" kern="1200" dirty="0" err="1">
                <a:latin typeface="Times New Roman" panose="02020603050405020304" pitchFamily="18" charset="0"/>
                <a:cs typeface="Times New Roman" panose="02020603050405020304" pitchFamily="18" charset="0"/>
              </a:rPr>
              <a:t>Encyclopaedia</a:t>
            </a:r>
            <a:r>
              <a:rPr lang="en-US" sz="1600" kern="1200" dirty="0">
                <a:latin typeface="Times New Roman" panose="02020603050405020304" pitchFamily="18" charset="0"/>
                <a:cs typeface="Times New Roman" panose="02020603050405020304" pitchFamily="18" charset="0"/>
              </a:rPr>
              <a:t>. "seismograph". Encyclopedia Britannica, 29 Jan. 2020, https://www.britannica.com/science/seismograph. Accessed 28 September 2022.</a:t>
            </a:r>
          </a:p>
          <a:p>
            <a:r>
              <a:rPr lang="en-US" sz="1600" kern="1200" dirty="0">
                <a:latin typeface="Times New Roman" panose="02020603050405020304" pitchFamily="18" charset="0"/>
                <a:cs typeface="Times New Roman" panose="02020603050405020304" pitchFamily="18" charset="0"/>
              </a:rPr>
              <a:t>Raspberry Shake upgrades to 4D in new Kickstarter https://magpi.raspberrypi.com/articles/raspberry-shake-4d</a:t>
            </a:r>
          </a:p>
          <a:p>
            <a:r>
              <a:rPr lang="en-US" sz="1600" kern="1200" dirty="0">
                <a:latin typeface="Times New Roman" panose="02020603050405020304" pitchFamily="18" charset="0"/>
                <a:cs typeface="Times New Roman" panose="02020603050405020304" pitchFamily="18" charset="0"/>
              </a:rPr>
              <a:t>Robert E. Anthony, Adam T. Ringler, David C. Wilson, Emily Wolin; Do Low‐Cost Seismographs Perform Well Enough for Your Network? An Overview of Laboratory Tests and Field Observations of the OSOP Raspberry Shake 4D. Seismological Research Letters 2018;; 90 (1): 219–228. </a:t>
            </a:r>
            <a:r>
              <a:rPr lang="en-US" sz="1600" kern="1200" dirty="0" err="1">
                <a:latin typeface="Times New Roman" panose="02020603050405020304" pitchFamily="18" charset="0"/>
                <a:cs typeface="Times New Roman" panose="02020603050405020304" pitchFamily="18" charset="0"/>
              </a:rPr>
              <a:t>doi</a:t>
            </a:r>
            <a:r>
              <a:rPr lang="en-US" sz="1600" kern="1200" dirty="0">
                <a:latin typeface="Times New Roman" panose="02020603050405020304" pitchFamily="18" charset="0"/>
                <a:cs typeface="Times New Roman" panose="02020603050405020304" pitchFamily="18" charset="0"/>
              </a:rPr>
              <a:t>: https://doi.org/10.1785/0220180251</a:t>
            </a:r>
          </a:p>
          <a:p>
            <a:r>
              <a:rPr lang="en-US" sz="1600" kern="1200" dirty="0">
                <a:latin typeface="Times New Roman" panose="02020603050405020304" pitchFamily="18" charset="0"/>
                <a:cs typeface="Times New Roman" panose="02020603050405020304" pitchFamily="18" charset="0"/>
              </a:rPr>
              <a:t>Moreno Oliva, Victor Ivan &amp; Flores-Diaz, </a:t>
            </a:r>
            <a:r>
              <a:rPr lang="en-US" sz="1600" kern="1200" dirty="0" err="1">
                <a:latin typeface="Times New Roman" panose="02020603050405020304" pitchFamily="18" charset="0"/>
                <a:cs typeface="Times New Roman" panose="02020603050405020304" pitchFamily="18" charset="0"/>
              </a:rPr>
              <a:t>Ociel</a:t>
            </a:r>
            <a:r>
              <a:rPr lang="en-US" sz="1600" kern="1200" dirty="0">
                <a:latin typeface="Times New Roman" panose="02020603050405020304" pitchFamily="18" charset="0"/>
                <a:cs typeface="Times New Roman" panose="02020603050405020304" pitchFamily="18" charset="0"/>
              </a:rPr>
              <a:t> &amp; Román-Hernández, Edwin &amp; Campos-García, Manuel &amp; Campos, E. &amp; </a:t>
            </a:r>
            <a:r>
              <a:rPr lang="en-US" sz="1600" kern="1200" dirty="0" err="1">
                <a:latin typeface="Times New Roman" panose="02020603050405020304" pitchFamily="18" charset="0"/>
                <a:cs typeface="Times New Roman" panose="02020603050405020304" pitchFamily="18" charset="0"/>
              </a:rPr>
              <a:t>Dorrego-Portela</a:t>
            </a:r>
            <a:r>
              <a:rPr lang="en-US" sz="1600" kern="1200" dirty="0">
                <a:latin typeface="Times New Roman" panose="02020603050405020304" pitchFamily="18" charset="0"/>
                <a:cs typeface="Times New Roman" panose="02020603050405020304" pitchFamily="18" charset="0"/>
              </a:rPr>
              <a:t>, José &amp; Hernández- Escobedo, Quetzalcoatl &amp; Franco Piña, Jesus Alejandro &amp; </a:t>
            </a:r>
            <a:r>
              <a:rPr lang="en-US" sz="1600" kern="1200" dirty="0" err="1">
                <a:latin typeface="Times New Roman" panose="02020603050405020304" pitchFamily="18" charset="0"/>
                <a:cs typeface="Times New Roman" panose="02020603050405020304" pitchFamily="18" charset="0"/>
              </a:rPr>
              <a:t>Perea</a:t>
            </a:r>
            <a:r>
              <a:rPr lang="en-US" sz="1600" kern="1200" dirty="0">
                <a:latin typeface="Times New Roman" panose="02020603050405020304" pitchFamily="18" charset="0"/>
                <a:cs typeface="Times New Roman" panose="02020603050405020304" pitchFamily="18" charset="0"/>
              </a:rPr>
              <a:t>, Alberto &amp; Alcayde, Alfredo. (2021). Vibration Measurement Using Laser Triangulation for Applications in Wind Turbine Blades. Symmetry. 13. 1017. 10.3390/sym13061017. </a:t>
            </a:r>
          </a:p>
          <a:p>
            <a:r>
              <a:rPr lang="en-IN" sz="1600" dirty="0">
                <a:latin typeface="Times New Roman" panose="02020603050405020304" pitchFamily="18" charset="0"/>
                <a:cs typeface="Times New Roman" panose="02020603050405020304" pitchFamily="18" charset="0"/>
              </a:rPr>
              <a:t>F.C.L. Almeida, M.J. Brennan, F. Kroll de Lima, M.K. Iwanaga, O. </a:t>
            </a:r>
            <a:r>
              <a:rPr lang="en-IN" sz="1600" dirty="0" err="1">
                <a:latin typeface="Times New Roman" panose="02020603050405020304" pitchFamily="18" charset="0"/>
                <a:cs typeface="Times New Roman" panose="02020603050405020304" pitchFamily="18" charset="0"/>
              </a:rPr>
              <a:t>Scussel</a:t>
            </a:r>
            <a:r>
              <a:rPr lang="en-IN" sz="1600" dirty="0">
                <a:latin typeface="Times New Roman" panose="02020603050405020304" pitchFamily="18" charset="0"/>
                <a:cs typeface="Times New Roman" panose="02020603050405020304" pitchFamily="18" charset="0"/>
              </a:rPr>
              <a:t>, Using a geophone as an actuator to estimate the velocity of leak noise propagation in buried water pipes, Applied Acoustics, Volume 184, 2021, 108251, ISSN 0003-682X, https://doi.org/10.1016/j.apacoust.2021.108251.</a:t>
            </a:r>
          </a:p>
          <a:p>
            <a:endParaRPr lang="en-US" sz="2800" kern="1200" dirty="0">
              <a:solidFill>
                <a:schemeClr val="tx1">
                  <a:tint val="75000"/>
                </a:schemeClr>
              </a:solidFill>
              <a:latin typeface="+mn-lt"/>
              <a:ea typeface="+mn-ea"/>
              <a:cs typeface="+mn-cs"/>
            </a:endParaRPr>
          </a:p>
          <a:p>
            <a:endParaRPr lang="en-IN" dirty="0"/>
          </a:p>
        </p:txBody>
      </p:sp>
    </p:spTree>
    <p:extLst>
      <p:ext uri="{BB962C8B-B14F-4D97-AF65-F5344CB8AC3E}">
        <p14:creationId xmlns:p14="http://schemas.microsoft.com/office/powerpoint/2010/main" val="429082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7884AD-0DB2-7517-0A1F-06534E898D20}"/>
              </a:ext>
            </a:extLst>
          </p:cNvPr>
          <p:cNvSpPr>
            <a:spLocks noGrp="1"/>
          </p:cNvSpPr>
          <p:nvPr>
            <p:ph type="title"/>
          </p:nvPr>
        </p:nvSpPr>
        <p:spPr>
          <a:xfrm>
            <a:off x="1341409" y="321734"/>
            <a:ext cx="10207124" cy="1135737"/>
          </a:xfrm>
        </p:spPr>
        <p:txBody>
          <a:bodyPr>
            <a:normAutofit/>
          </a:bodyPr>
          <a:lstStyle/>
          <a:p>
            <a:r>
              <a:rPr lang="en-US" dirty="0">
                <a:latin typeface="Times New Roman" panose="02020603050405020304" pitchFamily="18" charset="0"/>
                <a:cs typeface="Times New Roman" panose="02020603050405020304" pitchFamily="18" charset="0"/>
              </a:rPr>
              <a:t>Content`</a:t>
            </a:r>
            <a:endParaRPr lang="en-IN"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2">
            <a:extLst>
              <a:ext uri="{FF2B5EF4-FFF2-40B4-BE49-F238E27FC236}">
                <a16:creationId xmlns:a16="http://schemas.microsoft.com/office/drawing/2014/main" id="{7F719F42-B462-F2C5-8AAA-54F146A2EA4D}"/>
              </a:ext>
            </a:extLst>
          </p:cNvPr>
          <p:cNvSpPr txBox="1">
            <a:spLocks/>
          </p:cNvSpPr>
          <p:nvPr/>
        </p:nvSpPr>
        <p:spPr>
          <a:xfrm>
            <a:off x="1341409" y="1986363"/>
            <a:ext cx="9778536" cy="5359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What is a Seismometer?</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Geophones used in existing seismometers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Problem in the existing systems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Methods and results</a:t>
            </a:r>
            <a:endParaRPr lang="en-IN" sz="32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Selection of components</a:t>
            </a:r>
          </a:p>
          <a:p>
            <a:pPr lvl="1"/>
            <a:r>
              <a:rPr lang="en-US" sz="1800" dirty="0">
                <a:latin typeface="Times New Roman" panose="02020603050405020304" pitchFamily="18" charset="0"/>
                <a:cs typeface="Times New Roman" panose="02020603050405020304" pitchFamily="18" charset="0"/>
              </a:rPr>
              <a:t>Selection of material and design</a:t>
            </a:r>
          </a:p>
          <a:p>
            <a:pPr lvl="1"/>
            <a:r>
              <a:rPr lang="en-IN" sz="1800" dirty="0">
                <a:latin typeface="Times New Roman" panose="02020603050405020304" pitchFamily="18" charset="0"/>
                <a:cs typeface="Times New Roman" panose="02020603050405020304" pitchFamily="18" charset="0"/>
              </a:rPr>
              <a:t>Sensor selection</a:t>
            </a:r>
          </a:p>
          <a:p>
            <a:pPr lvl="1"/>
            <a:r>
              <a:rPr lang="en-US" sz="1800" dirty="0">
                <a:latin typeface="Times New Roman" panose="02020603050405020304" pitchFamily="18" charset="0"/>
                <a:cs typeface="Times New Roman" panose="02020603050405020304" pitchFamily="18" charset="0"/>
              </a:rPr>
              <a:t>Development of a compact system</a:t>
            </a:r>
            <a:r>
              <a:rPr lang="en-US" sz="14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Work completed to date and future execution plans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References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36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F5FADE-71AF-885E-8B3B-7D7193D9BDD8}"/>
              </a:ext>
            </a:extLst>
          </p:cNvPr>
          <p:cNvSpPr/>
          <p:nvPr/>
        </p:nvSpPr>
        <p:spPr>
          <a:xfrm>
            <a:off x="4561190" y="2967335"/>
            <a:ext cx="30696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4135310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FD893-CC70-C331-D101-138B9367B443}"/>
              </a:ext>
            </a:extLst>
          </p:cNvPr>
          <p:cNvSpPr>
            <a:spLocks noGrp="1"/>
          </p:cNvSpPr>
          <p:nvPr>
            <p:ph type="title"/>
          </p:nvPr>
        </p:nvSpPr>
        <p:spPr>
          <a:xfrm>
            <a:off x="643467" y="321734"/>
            <a:ext cx="10905066" cy="1135737"/>
          </a:xfrm>
        </p:spPr>
        <p:txBody>
          <a:bodyPr>
            <a:normAutofit/>
          </a:bodyPr>
          <a:lstStyle/>
          <a:p>
            <a:r>
              <a:rPr lang="en-US" dirty="0">
                <a:latin typeface="Times New Roman" panose="02020603050405020304" pitchFamily="18" charset="0"/>
                <a:cs typeface="Times New Roman" panose="02020603050405020304" pitchFamily="18" charset="0"/>
              </a:rPr>
              <a:t>What is a Seismometer?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9954A9-372D-56BC-6EAE-32C4A6EC8EED}"/>
              </a:ext>
            </a:extLst>
          </p:cNvPr>
          <p:cNvSpPr>
            <a:spLocks noGrp="1"/>
          </p:cNvSpPr>
          <p:nvPr>
            <p:ph idx="1"/>
          </p:nvPr>
        </p:nvSpPr>
        <p:spPr>
          <a:xfrm>
            <a:off x="643469" y="1782981"/>
            <a:ext cx="4008384" cy="4393982"/>
          </a:xfrm>
        </p:spPr>
        <p:txBody>
          <a:bodyPr>
            <a:normAutofit/>
          </a:bodyPr>
          <a:lstStyle/>
          <a:p>
            <a:r>
              <a:rPr lang="en-US" sz="2000" dirty="0">
                <a:latin typeface="Times New Roman" panose="02020603050405020304" pitchFamily="18" charset="0"/>
                <a:cs typeface="Times New Roman" panose="02020603050405020304" pitchFamily="18" charset="0"/>
              </a:rPr>
              <a:t>Seismometer, instrument that makes a record of seismic waves caused by an earthquake, explosion, or other earth-shaking phenomenon.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first true seismograph, according to Italian seismologists, was created in 1875 by </a:t>
            </a:r>
            <a:r>
              <a:rPr lang="en-US" sz="2000" dirty="0" err="1">
                <a:latin typeface="Times New Roman" panose="02020603050405020304" pitchFamily="18" charset="0"/>
                <a:cs typeface="Times New Roman" panose="02020603050405020304" pitchFamily="18" charset="0"/>
              </a:rPr>
              <a:t>italian</a:t>
            </a:r>
            <a:r>
              <a:rPr lang="en-US" sz="2000" dirty="0">
                <a:latin typeface="Times New Roman" panose="02020603050405020304" pitchFamily="18" charset="0"/>
                <a:cs typeface="Times New Roman" panose="02020603050405020304" pitchFamily="18" charset="0"/>
              </a:rPr>
              <a:t> physicist </a:t>
            </a:r>
            <a:r>
              <a:rPr lang="en-US" sz="2000" dirty="0" err="1">
                <a:latin typeface="Times New Roman" panose="02020603050405020304" pitchFamily="18" charset="0"/>
                <a:cs typeface="Times New Roman" panose="02020603050405020304" pitchFamily="18" charset="0"/>
              </a:rPr>
              <a:t>filippo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cecchi</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grpSp>
        <p:nvGrpSpPr>
          <p:cNvPr id="7"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Diagram&#10;&#10;Description automatically generated">
            <a:extLst>
              <a:ext uri="{FF2B5EF4-FFF2-40B4-BE49-F238E27FC236}">
                <a16:creationId xmlns:a16="http://schemas.microsoft.com/office/drawing/2014/main" id="{C66547E3-ACD4-1689-960D-5464D24FDB6C}"/>
              </a:ext>
            </a:extLst>
          </p:cNvPr>
          <p:cNvPicPr>
            <a:picLocks noChangeAspect="1"/>
          </p:cNvPicPr>
          <p:nvPr/>
        </p:nvPicPr>
        <p:blipFill>
          <a:blip r:embed="rId2"/>
          <a:stretch>
            <a:fillRect/>
          </a:stretch>
        </p:blipFill>
        <p:spPr>
          <a:xfrm>
            <a:off x="5372101" y="1321553"/>
            <a:ext cx="6253212" cy="4033321"/>
          </a:xfrm>
          <a:prstGeom prst="rect">
            <a:avLst/>
          </a:prstGeom>
        </p:spPr>
      </p:pic>
      <p:grpSp>
        <p:nvGrpSpPr>
          <p:cNvPr id="8"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B1CB7AA0-6DA1-EC3C-9B5D-04B96E0AB8F4}"/>
              </a:ext>
            </a:extLst>
          </p:cNvPr>
          <p:cNvSpPr>
            <a:spLocks noGrp="1"/>
          </p:cNvSpPr>
          <p:nvPr>
            <p:ph type="ftr" sz="quarter" idx="11"/>
          </p:nvPr>
        </p:nvSpPr>
        <p:spPr>
          <a:xfrm>
            <a:off x="5372101" y="5971497"/>
            <a:ext cx="6176430" cy="686711"/>
          </a:xfrm>
        </p:spPr>
        <p:txBody>
          <a:bodyPr>
            <a:noAutofit/>
          </a:bodyPr>
          <a:lstStyle/>
          <a:p>
            <a:pPr>
              <a:lnSpc>
                <a:spcPct val="90000"/>
              </a:lnSpc>
              <a:spcAft>
                <a:spcPts val="600"/>
              </a:spcAft>
            </a:pPr>
            <a:r>
              <a:rPr lang="en-US" b="1" dirty="0"/>
              <a:t>Figure 1</a:t>
            </a:r>
          </a:p>
          <a:p>
            <a:pPr>
              <a:lnSpc>
                <a:spcPct val="90000"/>
              </a:lnSpc>
              <a:spcAft>
                <a:spcPts val="600"/>
              </a:spcAft>
            </a:pPr>
            <a:endParaRPr lang="en-US" b="1" dirty="0"/>
          </a:p>
          <a:p>
            <a:pPr>
              <a:lnSpc>
                <a:spcPct val="90000"/>
              </a:lnSpc>
              <a:spcAft>
                <a:spcPts val="600"/>
              </a:spcAft>
            </a:pPr>
            <a:r>
              <a:rPr lang="en-US" dirty="0"/>
              <a:t>Britannica, The Editors of Encyclopedia. "seismograph". Encyclopedia Britannica, 29 Jan. 2020, https://www.britannica.com/science/seismograph. Accessed 28 September 2022.</a:t>
            </a:r>
            <a:endParaRPr lang="en-IN" dirty="0"/>
          </a:p>
        </p:txBody>
      </p:sp>
    </p:spTree>
    <p:extLst>
      <p:ext uri="{BB962C8B-B14F-4D97-AF65-F5344CB8AC3E}">
        <p14:creationId xmlns:p14="http://schemas.microsoft.com/office/powerpoint/2010/main" val="8371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BDFB74-9281-7858-FFE7-418D1497B626}"/>
              </a:ext>
            </a:extLst>
          </p:cNvPr>
          <p:cNvSpPr>
            <a:spLocks noGrp="1"/>
          </p:cNvSpPr>
          <p:nvPr>
            <p:ph type="title"/>
          </p:nvPr>
        </p:nvSpPr>
        <p:spPr>
          <a:xfrm>
            <a:off x="643467" y="321734"/>
            <a:ext cx="10905066" cy="1135737"/>
          </a:xfrm>
        </p:spPr>
        <p:txBody>
          <a:bodyPr>
            <a:normAutofit/>
          </a:bodyPr>
          <a:lstStyle/>
          <a:p>
            <a:r>
              <a:rPr lang="en-IN" dirty="0">
                <a:latin typeface="Times New Roman" panose="02020603050405020304" pitchFamily="18" charset="0"/>
                <a:cs typeface="Times New Roman" panose="02020603050405020304" pitchFamily="18" charset="0"/>
              </a:rPr>
              <a:t>Geophones used in existing seismometers</a:t>
            </a:r>
          </a:p>
        </p:txBody>
      </p:sp>
      <p:sp>
        <p:nvSpPr>
          <p:cNvPr id="9" name="Content Placeholder 8">
            <a:extLst>
              <a:ext uri="{FF2B5EF4-FFF2-40B4-BE49-F238E27FC236}">
                <a16:creationId xmlns:a16="http://schemas.microsoft.com/office/drawing/2014/main" id="{36579296-4A46-C69D-ABC1-3B63BCC975AB}"/>
              </a:ext>
            </a:extLst>
          </p:cNvPr>
          <p:cNvSpPr>
            <a:spLocks noGrp="1"/>
          </p:cNvSpPr>
          <p:nvPr>
            <p:ph idx="1"/>
          </p:nvPr>
        </p:nvSpPr>
        <p:spPr>
          <a:xfrm>
            <a:off x="391858" y="1877968"/>
            <a:ext cx="5267325" cy="4365670"/>
          </a:xfrm>
        </p:spPr>
        <p:txBody>
          <a:bodyPr>
            <a:noAutofit/>
          </a:bodyPr>
          <a:lstStyle/>
          <a:p>
            <a:r>
              <a:rPr lang="en-US" sz="2000" dirty="0">
                <a:latin typeface="Times New Roman" panose="02020603050405020304" pitchFamily="18" charset="0"/>
                <a:cs typeface="Times New Roman" panose="02020603050405020304" pitchFamily="18" charset="0"/>
              </a:rPr>
              <a:t>Geophones are devices that generate electric signals proportional to the vibrations.</a:t>
            </a:r>
          </a:p>
          <a:p>
            <a:r>
              <a:rPr lang="en-US" sz="2000" dirty="0">
                <a:latin typeface="Times New Roman" panose="02020603050405020304" pitchFamily="18" charset="0"/>
                <a:cs typeface="Times New Roman" panose="02020603050405020304" pitchFamily="18" charset="0"/>
              </a:rPr>
              <a:t>The case is rigidly attached to the earth . The mass mounted on a spring, however, tends to remain motionless.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geophone is designed to be sensitive only to the component of velocity parallel to the axis of its case. </a:t>
            </a:r>
          </a:p>
          <a:p>
            <a:r>
              <a:rPr lang="en-US" sz="2000" dirty="0">
                <a:latin typeface="Times New Roman" panose="02020603050405020304" pitchFamily="18" charset="0"/>
                <a:cs typeface="Times New Roman" panose="02020603050405020304" pitchFamily="18" charset="0"/>
              </a:rPr>
              <a:t>Three geophones are therefore required to measure all three components of particle velocity (for example, the vertical and two horizontal components).</a:t>
            </a:r>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484D246B-61F2-3A70-3754-12018EB0DABF}"/>
              </a:ext>
            </a:extLst>
          </p:cNvPr>
          <p:cNvPicPr>
            <a:picLocks noChangeAspect="1"/>
          </p:cNvPicPr>
          <p:nvPr/>
        </p:nvPicPr>
        <p:blipFill>
          <a:blip r:embed="rId2"/>
          <a:stretch>
            <a:fillRect/>
          </a:stretch>
        </p:blipFill>
        <p:spPr>
          <a:xfrm>
            <a:off x="5723692" y="1312950"/>
            <a:ext cx="3047033" cy="4145623"/>
          </a:xfrm>
          <a:prstGeom prst="rect">
            <a:avLst/>
          </a:prstGeom>
        </p:spPr>
      </p:pic>
      <p:pic>
        <p:nvPicPr>
          <p:cNvPr id="4" name="Content Placeholder 3">
            <a:extLst>
              <a:ext uri="{FF2B5EF4-FFF2-40B4-BE49-F238E27FC236}">
                <a16:creationId xmlns:a16="http://schemas.microsoft.com/office/drawing/2014/main" id="{13517D3F-23F2-DB49-2EDC-C017AC98D766}"/>
              </a:ext>
            </a:extLst>
          </p:cNvPr>
          <p:cNvPicPr>
            <a:picLocks noChangeAspect="1"/>
          </p:cNvPicPr>
          <p:nvPr/>
        </p:nvPicPr>
        <p:blipFill>
          <a:blip r:embed="rId3"/>
          <a:stretch>
            <a:fillRect/>
          </a:stretch>
        </p:blipFill>
        <p:spPr>
          <a:xfrm>
            <a:off x="8926183" y="1359972"/>
            <a:ext cx="2990483" cy="4365669"/>
          </a:xfrm>
          <a:prstGeom prst="rect">
            <a:avLst/>
          </a:prstGeom>
        </p:spPr>
      </p:pic>
      <p:sp>
        <p:nvSpPr>
          <p:cNvPr id="6" name="Footer Placeholder 5">
            <a:extLst>
              <a:ext uri="{FF2B5EF4-FFF2-40B4-BE49-F238E27FC236}">
                <a16:creationId xmlns:a16="http://schemas.microsoft.com/office/drawing/2014/main" id="{37DB96A5-ECA1-5EAF-D943-4CF0A968E9B5}"/>
              </a:ext>
            </a:extLst>
          </p:cNvPr>
          <p:cNvSpPr>
            <a:spLocks noGrp="1"/>
          </p:cNvSpPr>
          <p:nvPr>
            <p:ph type="ftr" sz="quarter" idx="11"/>
          </p:nvPr>
        </p:nvSpPr>
        <p:spPr>
          <a:xfrm>
            <a:off x="5611588" y="6084664"/>
            <a:ext cx="6094056" cy="365125"/>
          </a:xfrm>
        </p:spPr>
        <p:txBody>
          <a:bodyPr/>
          <a:lstStyle/>
          <a:p>
            <a:r>
              <a:rPr lang="en-IN" b="1" dirty="0"/>
              <a:t>Figure 3</a:t>
            </a:r>
          </a:p>
          <a:p>
            <a:endParaRPr lang="en-IN" dirty="0"/>
          </a:p>
          <a:p>
            <a:r>
              <a:rPr lang="en-IN" dirty="0"/>
              <a:t>F.C.L. Almeida, M.J. Brennan, F. Kroll de Lima, M.K. Iwanaga, O. </a:t>
            </a:r>
            <a:r>
              <a:rPr lang="en-IN" dirty="0" err="1"/>
              <a:t>Scussel</a:t>
            </a:r>
            <a:r>
              <a:rPr lang="en-IN" dirty="0"/>
              <a:t>,</a:t>
            </a:r>
          </a:p>
          <a:p>
            <a:r>
              <a:rPr lang="en-IN" dirty="0"/>
              <a:t>Using a geophone as an actuator to estimate the velocity of leak noise propagation in buried water pipes, Applied Acoustics, Volume 184, 2021, 108251, ISSN 0003-682X, https://doi.org/10.1016/j.apacoust.2021.108251.</a:t>
            </a:r>
          </a:p>
        </p:txBody>
      </p:sp>
    </p:spTree>
    <p:extLst>
      <p:ext uri="{BB962C8B-B14F-4D97-AF65-F5344CB8AC3E}">
        <p14:creationId xmlns:p14="http://schemas.microsoft.com/office/powerpoint/2010/main" val="217153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6723F0-5768-2418-B649-31186329EA65}"/>
              </a:ext>
            </a:extLst>
          </p:cNvPr>
          <p:cNvSpPr>
            <a:spLocks noGrp="1"/>
          </p:cNvSpPr>
          <p:nvPr>
            <p:ph type="title"/>
          </p:nvPr>
        </p:nvSpPr>
        <p:spPr>
          <a:xfrm>
            <a:off x="643467" y="321734"/>
            <a:ext cx="10905066" cy="1135737"/>
          </a:xfrm>
        </p:spPr>
        <p:txBody>
          <a:bodyPr>
            <a:normAutofit/>
          </a:bodyPr>
          <a:lstStyle/>
          <a:p>
            <a:r>
              <a:rPr lang="en-US" dirty="0">
                <a:latin typeface="Times New Roman" panose="02020603050405020304" pitchFamily="18" charset="0"/>
                <a:cs typeface="Times New Roman" panose="02020603050405020304" pitchFamily="18" charset="0"/>
              </a:rPr>
              <a:t>Problems associated with the existing systems</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839240-4461-87D6-851E-8EA85BB503EF}"/>
                  </a:ext>
                </a:extLst>
              </p:cNvPr>
              <p:cNvSpPr>
                <a:spLocks noGrp="1"/>
              </p:cNvSpPr>
              <p:nvPr>
                <p:ph idx="1"/>
              </p:nvPr>
            </p:nvSpPr>
            <p:spPr>
              <a:xfrm>
                <a:off x="643467" y="1782981"/>
                <a:ext cx="10905066" cy="4393982"/>
              </a:xfrm>
            </p:spPr>
            <p:txBody>
              <a:bodyPr>
                <a:normAutofit/>
              </a:bodyPr>
              <a:lstStyle/>
              <a:p>
                <a:r>
                  <a:rPr lang="en-US" sz="2000" dirty="0">
                    <a:latin typeface="Times New Roman" panose="02020603050405020304" pitchFamily="18" charset="0"/>
                    <a:cs typeface="Times New Roman" panose="02020603050405020304" pitchFamily="18" charset="0"/>
                  </a:rPr>
                  <a:t>Low accuracy and precision because of multiple moving parts.</a:t>
                </a:r>
              </a:p>
              <a:p>
                <a:r>
                  <a:rPr lang="en-US" sz="2000" dirty="0">
                    <a:latin typeface="Times New Roman" panose="02020603050405020304" pitchFamily="18" charset="0"/>
                    <a:cs typeface="Times New Roman" panose="02020603050405020304" pitchFamily="18" charset="0"/>
                  </a:rPr>
                  <a:t>Sensitivity of these systems without forced feed-back is about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10</m:t>
                        </m:r>
                      </m:e>
                      <m:sup>
                        <m:r>
                          <a:rPr lang="en-US" sz="2000" b="0" i="1">
                            <a:latin typeface="Cambria Math" panose="02040503050406030204" pitchFamily="18" charset="0"/>
                          </a:rPr>
                          <m:t>−7</m:t>
                        </m:r>
                      </m:sup>
                    </m:sSup>
                  </m:oMath>
                </a14:m>
                <a:r>
                  <a:rPr lang="en-US" sz="2000" dirty="0">
                    <a:latin typeface="Times New Roman" panose="02020603050405020304" pitchFamily="18" charset="0"/>
                    <a:cs typeface="Times New Roman" panose="02020603050405020304" pitchFamily="18" charset="0"/>
                  </a:rPr>
                  <a:t>g, which is not enough to measure ultra weak signals. </a:t>
                </a:r>
              </a:p>
              <a:p>
                <a:r>
                  <a:rPr lang="en-US" sz="2000" dirty="0">
                    <a:latin typeface="Times New Roman" panose="02020603050405020304" pitchFamily="18" charset="0"/>
                    <a:cs typeface="Times New Roman" panose="02020603050405020304" pitchFamily="18" charset="0"/>
                  </a:rPr>
                  <a:t>Geophones have sensitivities constrained to within 4% of nominal.</a:t>
                </a:r>
              </a:p>
              <a:p>
                <a:r>
                  <a:rPr lang="en-US" sz="2000" dirty="0">
                    <a:latin typeface="Times New Roman" panose="02020603050405020304" pitchFamily="18" charset="0"/>
                    <a:cs typeface="Times New Roman" panose="02020603050405020304" pitchFamily="18" charset="0"/>
                  </a:rPr>
                  <a:t> Have relatively high self‐noise levels.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GB" sz="2000" i="1" dirty="0">
                    <a:effectLst/>
                    <a:latin typeface="Times New Roman" panose="02020603050405020304" pitchFamily="18" charset="0"/>
                    <a:ea typeface="Arial" panose="020B0604020202020204" pitchFamily="34" charset="0"/>
                    <a:cs typeface="Times New Roman" panose="02020603050405020304" pitchFamily="18" charset="0"/>
                  </a:rPr>
                  <a:t>But here we will develop a laser based compact optical seismometer which can measure these weak signals. We will be using a laser and spring-mass based cantilever system which will give us very high accuracy in measuring the seismic and acoustic activities.</a:t>
                </a:r>
                <a:endParaRPr lang="en-IN" sz="2000" i="1"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IN" sz="2000" i="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6839240-4461-87D6-851E-8EA85BB503EF}"/>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615" t="-1387"/>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7060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E4B0-9FB9-F12A-7945-DC1DFD381EC3}"/>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Methods and results:</a:t>
            </a:r>
          </a:p>
        </p:txBody>
      </p:sp>
      <p:sp>
        <p:nvSpPr>
          <p:cNvPr id="3" name="Content Placeholder 2">
            <a:extLst>
              <a:ext uri="{FF2B5EF4-FFF2-40B4-BE49-F238E27FC236}">
                <a16:creationId xmlns:a16="http://schemas.microsoft.com/office/drawing/2014/main" id="{7E642734-CFB0-949E-1EF3-830B3BE00117}"/>
              </a:ext>
            </a:extLst>
          </p:cNvPr>
          <p:cNvSpPr>
            <a:spLocks noGrp="1"/>
          </p:cNvSpPr>
          <p:nvPr>
            <p:ph idx="1"/>
          </p:nvPr>
        </p:nvSpPr>
        <p:spPr/>
        <p:txBody>
          <a:bodyPr>
            <a:normAutofit/>
          </a:bodyPr>
          <a:lstStyle/>
          <a:p>
            <a:pPr marL="0" indent="0">
              <a:buNone/>
            </a:pPr>
            <a:r>
              <a:rPr lang="en-US" sz="2000" dirty="0">
                <a:effectLst/>
                <a:latin typeface="Times New Roman" panose="02020603050405020304" pitchFamily="18" charset="0"/>
                <a:ea typeface="Times New Roman" panose="02020603050405020304" pitchFamily="18" charset="0"/>
              </a:rPr>
              <a:t>The methodology of the work involves the following steps: </a:t>
            </a:r>
          </a:p>
          <a:p>
            <a:pPr>
              <a:lnSpc>
                <a:spcPct val="20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Selection of components</a:t>
            </a:r>
          </a:p>
          <a:p>
            <a:pPr>
              <a:lnSpc>
                <a:spcPct val="20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Selection of material and design</a:t>
            </a:r>
          </a:p>
          <a:p>
            <a:pPr>
              <a:lnSpc>
                <a:spcPct val="20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Sensor selection</a:t>
            </a:r>
          </a:p>
          <a:p>
            <a:pPr>
              <a:lnSpc>
                <a:spcPct val="200000"/>
              </a:lnSpc>
              <a:buFont typeface="Wingdings" panose="05000000000000000000" pitchFamily="2" charset="2"/>
              <a:buChar char="Ø"/>
            </a:pPr>
            <a:r>
              <a:rPr lang="en-US" sz="2000" dirty="0">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evelopment of a compact system. </a:t>
            </a:r>
            <a:endParaRPr lang="en-IN" sz="2000" dirty="0">
              <a:effectLst/>
              <a:latin typeface="Times New Roman" panose="02020603050405020304" pitchFamily="18" charset="0"/>
              <a:ea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416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F69E-FAFA-B4DD-76F4-8CF1B199D69E}"/>
              </a:ext>
            </a:extLst>
          </p:cNvPr>
          <p:cNvSpPr>
            <a:spLocks noGrp="1"/>
          </p:cNvSpPr>
          <p:nvPr>
            <p:ph type="title"/>
          </p:nvPr>
        </p:nvSpPr>
        <p:spPr/>
        <p:txBody>
          <a:bodyPr>
            <a:normAutofit/>
          </a:bodyPr>
          <a:lstStyle/>
          <a:p>
            <a:pPr marL="571500" indent="-57150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Selection of components</a:t>
            </a:r>
          </a:p>
        </p:txBody>
      </p:sp>
      <p:sp>
        <p:nvSpPr>
          <p:cNvPr id="3" name="Content Placeholder 2">
            <a:extLst>
              <a:ext uri="{FF2B5EF4-FFF2-40B4-BE49-F238E27FC236}">
                <a16:creationId xmlns:a16="http://schemas.microsoft.com/office/drawing/2014/main" id="{544FC6D9-2298-9BEA-B9C1-F926E06777C6}"/>
              </a:ext>
            </a:extLst>
          </p:cNvPr>
          <p:cNvSpPr>
            <a:spLocks noGrp="1"/>
          </p:cNvSpPr>
          <p:nvPr>
            <p:ph idx="1"/>
          </p:nvPr>
        </p:nvSpPr>
        <p:spPr/>
        <p:txBody>
          <a:bodyPr>
            <a:normAutofit/>
          </a:bodyPr>
          <a:lstStyle/>
          <a:p>
            <a:pPr marL="0" indent="0" algn="jus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Developing a cantilever based compact optical seismometer. </a:t>
            </a:r>
          </a:p>
          <a:p>
            <a:pPr marL="0" indent="0" algn="just">
              <a:buNone/>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Studied about the principle and working of the main components of this system that are as follows:</a:t>
            </a:r>
          </a:p>
          <a:p>
            <a:pPr marL="0" indent="0" algn="just">
              <a:buNone/>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Cantilever having a fixed mass at its end</a:t>
            </a:r>
          </a:p>
          <a:p>
            <a:pPr algn="just">
              <a:lnSpc>
                <a:spcPct val="150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5 Volt 650 nm laser diode</a:t>
            </a:r>
          </a:p>
          <a:p>
            <a:pPr algn="just">
              <a:lnSpc>
                <a:spcPct val="150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Wired mouse IC Optical sensor MX8733 DIP8L USB interface</a:t>
            </a:r>
          </a:p>
          <a:p>
            <a:pPr>
              <a:lnSpc>
                <a:spcPct val="150000"/>
              </a:lnSpc>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Raspberry Pi 3 Model B (for processing and displaying results)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24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C5B7-D898-B79D-92F2-02B82725C41F}"/>
              </a:ext>
            </a:extLst>
          </p:cNvPr>
          <p:cNvSpPr>
            <a:spLocks noGrp="1"/>
          </p:cNvSpPr>
          <p:nvPr>
            <p:ph type="title"/>
          </p:nvPr>
        </p:nvSpPr>
        <p:spPr>
          <a:xfrm>
            <a:off x="323194" y="343046"/>
            <a:ext cx="10515600" cy="916347"/>
          </a:xfrm>
        </p:spPr>
        <p:txBody>
          <a:bodyPr>
            <a:normAutofit/>
          </a:bodyPr>
          <a:lstStyle/>
          <a:p>
            <a:pPr marL="571500" indent="-5715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Selection of material and design</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2EDF89-19C6-2ED7-1B10-B0E5528047EB}"/>
                  </a:ext>
                </a:extLst>
              </p:cNvPr>
              <p:cNvSpPr>
                <a:spLocks noGrp="1"/>
              </p:cNvSpPr>
              <p:nvPr>
                <p:ph idx="1"/>
              </p:nvPr>
            </p:nvSpPr>
            <p:spPr>
              <a:xfrm>
                <a:off x="231228" y="1281472"/>
                <a:ext cx="7410543" cy="5211403"/>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Seismic activities generally earthquakes fall in the range of 0.01 to 10 Hz of frequency.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Here we are taking a simple stainless-steel scale and a tapered cantilever beam for our analysis. Dimensions given in Table no.1.</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Using the above given frequency range and dimensions stiffness (K), deflection and natural frequency are calculated by given formulas below and values in Table no. 2.</a:t>
                </a:r>
              </a:p>
              <a:p>
                <a:pPr algn="just"/>
                <a:r>
                  <a:rPr lang="en-US" sz="2000" b="1" dirty="0">
                    <a:effectLst/>
                    <a:latin typeface="Times New Roman" panose="02020603050405020304" pitchFamily="18" charset="0"/>
                    <a:ea typeface="Times New Roman" panose="02020603050405020304" pitchFamily="18" charset="0"/>
                  </a:rPr>
                  <a:t>Natural frequency </a:t>
                </a:r>
                <a14:m>
                  <m:oMath xmlns:m="http://schemas.openxmlformats.org/officeDocument/2006/math">
                    <m:sSub>
                      <m:sSubPr>
                        <m:ctrlPr>
                          <a:rPr lang="en-IN" sz="2000" b="1" i="1">
                            <a:effectLst/>
                            <a:latin typeface="Cambria Math" panose="02040503050406030204" pitchFamily="18" charset="0"/>
                            <a:ea typeface="Times New Roman" panose="02020603050405020304" pitchFamily="18" charset="0"/>
                          </a:rPr>
                        </m:ctrlPr>
                      </m:sSubPr>
                      <m:e>
                        <m:r>
                          <a:rPr lang="en-US" sz="2000" b="1" i="1">
                            <a:effectLst/>
                            <a:latin typeface="Cambria Math" panose="02040503050406030204" pitchFamily="18" charset="0"/>
                            <a:ea typeface="Times New Roman" panose="02020603050405020304" pitchFamily="18" charset="0"/>
                          </a:rPr>
                          <m:t>𝝎</m:t>
                        </m:r>
                      </m:e>
                      <m:sub>
                        <m:r>
                          <a:rPr lang="en-US" sz="2000" b="1" i="1">
                            <a:effectLst/>
                            <a:latin typeface="Cambria Math" panose="02040503050406030204" pitchFamily="18" charset="0"/>
                            <a:ea typeface="Times New Roman" panose="02020603050405020304" pitchFamily="18" charset="0"/>
                          </a:rPr>
                          <m:t>𝒏</m:t>
                        </m:r>
                      </m:sub>
                    </m:sSub>
                    <m:r>
                      <a:rPr lang="en-US" sz="2000" b="1" i="1">
                        <a:effectLst/>
                        <a:latin typeface="Cambria Math" panose="02040503050406030204" pitchFamily="18" charset="0"/>
                        <a:ea typeface="Times New Roman" panose="02020603050405020304" pitchFamily="18" charset="0"/>
                      </a:rPr>
                      <m:t>=</m:t>
                    </m:r>
                    <m:sSup>
                      <m:sSupPr>
                        <m:ctrlPr>
                          <a:rPr lang="en-IN" sz="2000" b="1" i="1">
                            <a:effectLst/>
                            <a:latin typeface="Cambria Math" panose="02040503050406030204" pitchFamily="18" charset="0"/>
                            <a:ea typeface="Times New Roman" panose="02020603050405020304" pitchFamily="18" charset="0"/>
                          </a:rPr>
                        </m:ctrlPr>
                      </m:sSupPr>
                      <m:e>
                        <m:sSub>
                          <m:sSubPr>
                            <m:ctrlPr>
                              <a:rPr lang="en-IN" sz="2000" b="1" i="1">
                                <a:effectLst/>
                                <a:latin typeface="Cambria Math" panose="02040503050406030204" pitchFamily="18" charset="0"/>
                                <a:ea typeface="Times New Roman" panose="02020603050405020304" pitchFamily="18" charset="0"/>
                              </a:rPr>
                            </m:ctrlPr>
                          </m:sSubPr>
                          <m:e>
                            <m:r>
                              <a:rPr lang="en-US" sz="2000" b="1" i="1">
                                <a:effectLst/>
                                <a:latin typeface="Cambria Math" panose="02040503050406030204" pitchFamily="18" charset="0"/>
                                <a:ea typeface="Times New Roman" panose="02020603050405020304" pitchFamily="18" charset="0"/>
                              </a:rPr>
                              <m:t>𝜶</m:t>
                            </m:r>
                          </m:e>
                          <m:sub>
                            <m:r>
                              <a:rPr lang="en-US" sz="2000" b="1" i="1">
                                <a:effectLst/>
                                <a:latin typeface="Cambria Math" panose="02040503050406030204" pitchFamily="18" charset="0"/>
                                <a:ea typeface="Times New Roman" panose="02020603050405020304" pitchFamily="18" charset="0"/>
                              </a:rPr>
                              <m:t>𝒏</m:t>
                            </m:r>
                          </m:sub>
                        </m:sSub>
                      </m:e>
                      <m:sup>
                        <m:r>
                          <a:rPr lang="en-US" sz="2000" b="1" i="1">
                            <a:effectLst/>
                            <a:latin typeface="Cambria Math" panose="02040503050406030204" pitchFamily="18" charset="0"/>
                            <a:ea typeface="Times New Roman" panose="02020603050405020304" pitchFamily="18" charset="0"/>
                          </a:rPr>
                          <m:t>𝟐</m:t>
                        </m:r>
                      </m:sup>
                    </m:sSup>
                    <m:rad>
                      <m:radPr>
                        <m:degHide m:val="on"/>
                        <m:ctrlPr>
                          <a:rPr lang="en-IN" sz="2000" b="1" i="1">
                            <a:effectLst/>
                            <a:latin typeface="Cambria Math" panose="02040503050406030204" pitchFamily="18" charset="0"/>
                            <a:ea typeface="Times New Roman" panose="02020603050405020304" pitchFamily="18" charset="0"/>
                          </a:rPr>
                        </m:ctrlPr>
                      </m:radPr>
                      <m:deg/>
                      <m:e>
                        <m:f>
                          <m:fPr>
                            <m:ctrlPr>
                              <a:rPr lang="en-IN" sz="2000" b="1" i="1">
                                <a:effectLst/>
                                <a:latin typeface="Cambria Math" panose="02040503050406030204" pitchFamily="18" charset="0"/>
                                <a:ea typeface="Times New Roman" panose="02020603050405020304" pitchFamily="18" charset="0"/>
                              </a:rPr>
                            </m:ctrlPr>
                          </m:fPr>
                          <m:num>
                            <m:r>
                              <a:rPr lang="en-US" sz="2000" b="1" i="1">
                                <a:effectLst/>
                                <a:latin typeface="Cambria Math" panose="02040503050406030204" pitchFamily="18" charset="0"/>
                                <a:ea typeface="Times New Roman" panose="02020603050405020304" pitchFamily="18" charset="0"/>
                              </a:rPr>
                              <m:t>𝑬𝑰</m:t>
                            </m:r>
                          </m:num>
                          <m:den>
                            <m:r>
                              <a:rPr lang="en-US" sz="2000" b="1" i="1">
                                <a:effectLst/>
                                <a:latin typeface="Cambria Math" panose="02040503050406030204" pitchFamily="18" charset="0"/>
                                <a:ea typeface="Times New Roman" panose="02020603050405020304" pitchFamily="18" charset="0"/>
                              </a:rPr>
                              <m:t>𝒎</m:t>
                            </m:r>
                            <m:sSup>
                              <m:sSupPr>
                                <m:ctrlPr>
                                  <a:rPr lang="en-IN" sz="2000" b="1" i="1">
                                    <a:effectLst/>
                                    <a:latin typeface="Cambria Math" panose="02040503050406030204" pitchFamily="18" charset="0"/>
                                    <a:ea typeface="Times New Roman" panose="02020603050405020304" pitchFamily="18" charset="0"/>
                                  </a:rPr>
                                </m:ctrlPr>
                              </m:sSupPr>
                              <m:e>
                                <m:r>
                                  <a:rPr lang="en-US" sz="2000" b="1" i="1">
                                    <a:effectLst/>
                                    <a:latin typeface="Cambria Math" panose="02040503050406030204" pitchFamily="18" charset="0"/>
                                    <a:ea typeface="Times New Roman" panose="02020603050405020304" pitchFamily="18" charset="0"/>
                                  </a:rPr>
                                  <m:t>𝒍</m:t>
                                </m:r>
                              </m:e>
                              <m:sup>
                                <m:r>
                                  <a:rPr lang="en-US" sz="2000" b="1" i="1">
                                    <a:effectLst/>
                                    <a:latin typeface="Cambria Math" panose="02040503050406030204" pitchFamily="18" charset="0"/>
                                    <a:ea typeface="Times New Roman" panose="02020603050405020304" pitchFamily="18" charset="0"/>
                                  </a:rPr>
                                  <m:t>𝟒</m:t>
                                </m:r>
                              </m:sup>
                            </m:sSup>
                          </m:den>
                        </m:f>
                      </m:e>
                    </m:rad>
                  </m:oMath>
                </a14:m>
                <a:r>
                  <a:rPr lang="en-US" sz="2000" b="1" dirty="0">
                    <a:effectLst/>
                    <a:latin typeface="Times New Roman" panose="02020603050405020304" pitchFamily="18" charset="0"/>
                    <a:ea typeface="Times New Roman" panose="02020603050405020304" pitchFamily="18" charset="0"/>
                  </a:rPr>
                  <a:t> , where </a:t>
                </a:r>
                <a14:m>
                  <m:oMath xmlns:m="http://schemas.openxmlformats.org/officeDocument/2006/math">
                    <m:sSub>
                      <m:sSubPr>
                        <m:ctrlPr>
                          <a:rPr lang="en-IN" sz="2000" b="1" i="1">
                            <a:effectLst/>
                            <a:latin typeface="Cambria Math" panose="02040503050406030204" pitchFamily="18" charset="0"/>
                            <a:ea typeface="Times New Roman" panose="02020603050405020304" pitchFamily="18" charset="0"/>
                          </a:rPr>
                        </m:ctrlPr>
                      </m:sSubPr>
                      <m:e>
                        <m:r>
                          <a:rPr lang="en-US" sz="2000" b="1" i="1">
                            <a:effectLst/>
                            <a:latin typeface="Cambria Math" panose="02040503050406030204" pitchFamily="18" charset="0"/>
                            <a:ea typeface="Times New Roman" panose="02020603050405020304" pitchFamily="18" charset="0"/>
                          </a:rPr>
                          <m:t>𝜶</m:t>
                        </m:r>
                      </m:e>
                      <m:sub>
                        <m:r>
                          <a:rPr lang="en-US" sz="2000" b="1" i="1">
                            <a:effectLst/>
                            <a:latin typeface="Cambria Math" panose="02040503050406030204" pitchFamily="18" charset="0"/>
                            <a:ea typeface="Times New Roman" panose="02020603050405020304" pitchFamily="18" charset="0"/>
                          </a:rPr>
                          <m:t>𝒏</m:t>
                        </m:r>
                      </m:sub>
                    </m:sSub>
                  </m:oMath>
                </a14:m>
                <a:r>
                  <a:rPr lang="en-US" sz="2000" b="1" dirty="0">
                    <a:effectLst/>
                    <a:latin typeface="Times New Roman" panose="02020603050405020304" pitchFamily="18" charset="0"/>
                    <a:ea typeface="Times New Roman" panose="02020603050405020304" pitchFamily="18" charset="0"/>
                  </a:rPr>
                  <a:t> = 1.875</a:t>
                </a:r>
                <a:endParaRPr lang="en-IN" sz="2000" b="1"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Moment of inertia of the section of cantilever,  </a:t>
                </a:r>
                <a14:m>
                  <m:oMath xmlns:m="http://schemas.openxmlformats.org/officeDocument/2006/math">
                    <m:r>
                      <a:rPr lang="en-US" sz="2000" b="1" i="1">
                        <a:effectLst/>
                        <a:latin typeface="Cambria Math" panose="02040503050406030204" pitchFamily="18" charset="0"/>
                        <a:ea typeface="Times New Roman" panose="02020603050405020304" pitchFamily="18" charset="0"/>
                      </a:rPr>
                      <m:t>𝑰</m:t>
                    </m:r>
                    <m:r>
                      <a:rPr lang="en-US" sz="2000" b="1" i="1">
                        <a:effectLst/>
                        <a:latin typeface="Cambria Math" panose="02040503050406030204" pitchFamily="18" charset="0"/>
                        <a:ea typeface="Times New Roman" panose="02020603050405020304" pitchFamily="18" charset="0"/>
                      </a:rPr>
                      <m:t>=</m:t>
                    </m:r>
                  </m:oMath>
                </a14:m>
                <a:r>
                  <a:rPr lang="en-US" sz="2000" b="1" dirty="0">
                    <a:effectLst/>
                    <a:latin typeface="Times New Roman" panose="02020603050405020304" pitchFamily="18" charset="0"/>
                    <a:ea typeface="Times New Roman" panose="02020603050405020304" pitchFamily="18" charset="0"/>
                  </a:rPr>
                  <a:t>  </a:t>
                </a:r>
                <a14:m>
                  <m:oMath xmlns:m="http://schemas.openxmlformats.org/officeDocument/2006/math">
                    <m:f>
                      <m:fPr>
                        <m:ctrlPr>
                          <a:rPr lang="en-IN" sz="2000" b="1" i="1">
                            <a:effectLst/>
                            <a:latin typeface="Cambria Math" panose="02040503050406030204" pitchFamily="18" charset="0"/>
                            <a:ea typeface="Times New Roman" panose="02020603050405020304" pitchFamily="18" charset="0"/>
                          </a:rPr>
                        </m:ctrlPr>
                      </m:fPr>
                      <m:num>
                        <m:r>
                          <a:rPr lang="en-US" sz="2000" b="1" i="1">
                            <a:effectLst/>
                            <a:latin typeface="Cambria Math" panose="02040503050406030204" pitchFamily="18" charset="0"/>
                            <a:ea typeface="Times New Roman" panose="02020603050405020304" pitchFamily="18" charset="0"/>
                          </a:rPr>
                          <m:t>𝒃</m:t>
                        </m:r>
                        <m:sSup>
                          <m:sSupPr>
                            <m:ctrlPr>
                              <a:rPr lang="en-IN" sz="2000" b="1" i="1">
                                <a:effectLst/>
                                <a:latin typeface="Cambria Math" panose="02040503050406030204" pitchFamily="18" charset="0"/>
                                <a:ea typeface="Times New Roman" panose="02020603050405020304" pitchFamily="18" charset="0"/>
                              </a:rPr>
                            </m:ctrlPr>
                          </m:sSupPr>
                          <m:e>
                            <m:r>
                              <a:rPr lang="en-US" sz="2000" b="1" i="1">
                                <a:effectLst/>
                                <a:latin typeface="Cambria Math" panose="02040503050406030204" pitchFamily="18" charset="0"/>
                                <a:ea typeface="Times New Roman" panose="02020603050405020304" pitchFamily="18" charset="0"/>
                              </a:rPr>
                              <m:t>𝒅</m:t>
                            </m:r>
                          </m:e>
                          <m:sup>
                            <m:r>
                              <a:rPr lang="en-US" sz="2000" b="1" i="1">
                                <a:effectLst/>
                                <a:latin typeface="Cambria Math" panose="02040503050406030204" pitchFamily="18" charset="0"/>
                                <a:ea typeface="Times New Roman" panose="02020603050405020304" pitchFamily="18" charset="0"/>
                              </a:rPr>
                              <m:t>𝟑</m:t>
                            </m:r>
                          </m:sup>
                        </m:sSup>
                      </m:num>
                      <m:den>
                        <m:r>
                          <a:rPr lang="en-US" sz="2000" b="1" i="1">
                            <a:effectLst/>
                            <a:latin typeface="Cambria Math" panose="02040503050406030204" pitchFamily="18" charset="0"/>
                            <a:ea typeface="Times New Roman" panose="02020603050405020304" pitchFamily="18" charset="0"/>
                          </a:rPr>
                          <m:t>𝟏𝟐</m:t>
                        </m:r>
                      </m:den>
                    </m:f>
                  </m:oMath>
                </a14:m>
                <a:endParaRPr lang="en-IN" sz="2000" b="1"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Max stiffness required </a:t>
                </a:r>
                <a14:m>
                  <m:oMath xmlns:m="http://schemas.openxmlformats.org/officeDocument/2006/math">
                    <m:r>
                      <a:rPr lang="en-US" sz="2000" b="1" i="1">
                        <a:effectLst/>
                        <a:latin typeface="Cambria Math" panose="02040503050406030204" pitchFamily="18" charset="0"/>
                        <a:ea typeface="Times New Roman" panose="02020603050405020304" pitchFamily="18" charset="0"/>
                      </a:rPr>
                      <m:t>𝒌</m:t>
                    </m:r>
                    <m:r>
                      <a:rPr lang="en-US" sz="2000" b="1" i="1">
                        <a:effectLst/>
                        <a:latin typeface="Cambria Math" panose="02040503050406030204" pitchFamily="18" charset="0"/>
                        <a:ea typeface="Times New Roman" panose="02020603050405020304" pitchFamily="18" charset="0"/>
                      </a:rPr>
                      <m:t>=</m:t>
                    </m:r>
                    <m:f>
                      <m:fPr>
                        <m:ctrlPr>
                          <a:rPr lang="en-IN" sz="2000" b="1" i="1">
                            <a:effectLst/>
                            <a:latin typeface="Cambria Math" panose="02040503050406030204" pitchFamily="18" charset="0"/>
                            <a:ea typeface="Times New Roman" panose="02020603050405020304" pitchFamily="18" charset="0"/>
                          </a:rPr>
                        </m:ctrlPr>
                      </m:fPr>
                      <m:num>
                        <m:r>
                          <a:rPr lang="en-US" sz="2000" b="1" i="1">
                            <a:effectLst/>
                            <a:latin typeface="Cambria Math" panose="02040503050406030204" pitchFamily="18" charset="0"/>
                            <a:ea typeface="Times New Roman" panose="02020603050405020304" pitchFamily="18" charset="0"/>
                          </a:rPr>
                          <m:t>𝟑</m:t>
                        </m:r>
                        <m:r>
                          <a:rPr lang="en-US" sz="2000" b="1" i="1">
                            <a:effectLst/>
                            <a:latin typeface="Cambria Math" panose="02040503050406030204" pitchFamily="18" charset="0"/>
                            <a:ea typeface="Times New Roman" panose="02020603050405020304" pitchFamily="18" charset="0"/>
                          </a:rPr>
                          <m:t>𝑬𝑰</m:t>
                        </m:r>
                      </m:num>
                      <m:den>
                        <m:sSup>
                          <m:sSupPr>
                            <m:ctrlPr>
                              <a:rPr lang="en-IN" sz="2000" b="1" i="1">
                                <a:effectLst/>
                                <a:latin typeface="Cambria Math" panose="02040503050406030204" pitchFamily="18" charset="0"/>
                                <a:ea typeface="Times New Roman" panose="02020603050405020304" pitchFamily="18" charset="0"/>
                              </a:rPr>
                            </m:ctrlPr>
                          </m:sSupPr>
                          <m:e>
                            <m:r>
                              <a:rPr lang="en-US" sz="2000" b="1" i="1">
                                <a:effectLst/>
                                <a:latin typeface="Cambria Math" panose="02040503050406030204" pitchFamily="18" charset="0"/>
                                <a:ea typeface="Times New Roman" panose="02020603050405020304" pitchFamily="18" charset="0"/>
                              </a:rPr>
                              <m:t>𝒍</m:t>
                            </m:r>
                          </m:e>
                          <m:sup>
                            <m:r>
                              <a:rPr lang="en-US" sz="2000" b="1" i="1">
                                <a:effectLst/>
                                <a:latin typeface="Cambria Math" panose="02040503050406030204" pitchFamily="18" charset="0"/>
                                <a:ea typeface="Times New Roman" panose="02020603050405020304" pitchFamily="18" charset="0"/>
                              </a:rPr>
                              <m:t>𝟑</m:t>
                            </m:r>
                          </m:sup>
                        </m:sSup>
                      </m:den>
                    </m:f>
                  </m:oMath>
                </a14:m>
                <a:endParaRPr lang="en-IN" sz="2000" b="1"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Max deflection with the seismic mass, </a:t>
                </a:r>
                <a14:m>
                  <m:oMath xmlns:m="http://schemas.openxmlformats.org/officeDocument/2006/math">
                    <m:r>
                      <a:rPr lang="en-US" sz="2000" b="1" i="1">
                        <a:effectLst/>
                        <a:latin typeface="Cambria Math" panose="02040503050406030204" pitchFamily="18" charset="0"/>
                        <a:ea typeface="Times New Roman" panose="02020603050405020304" pitchFamily="18" charset="0"/>
                      </a:rPr>
                      <m:t>𝜹</m:t>
                    </m:r>
                    <m:r>
                      <a:rPr lang="en-US" sz="2000" b="1" i="1">
                        <a:effectLst/>
                        <a:latin typeface="Cambria Math" panose="02040503050406030204" pitchFamily="18" charset="0"/>
                        <a:ea typeface="Times New Roman" panose="02020603050405020304" pitchFamily="18" charset="0"/>
                      </a:rPr>
                      <m:t>=</m:t>
                    </m:r>
                    <m:f>
                      <m:fPr>
                        <m:ctrlPr>
                          <a:rPr lang="en-IN" sz="2000" b="1" i="1">
                            <a:effectLst/>
                            <a:latin typeface="Cambria Math" panose="02040503050406030204" pitchFamily="18" charset="0"/>
                            <a:ea typeface="Times New Roman" panose="02020603050405020304" pitchFamily="18" charset="0"/>
                          </a:rPr>
                        </m:ctrlPr>
                      </m:fPr>
                      <m:num>
                        <m:r>
                          <a:rPr lang="en-US" sz="2000" b="1" i="1">
                            <a:effectLst/>
                            <a:latin typeface="Cambria Math" panose="02040503050406030204" pitchFamily="18" charset="0"/>
                            <a:ea typeface="Times New Roman" panose="02020603050405020304" pitchFamily="18" charset="0"/>
                          </a:rPr>
                          <m:t>𝒑</m:t>
                        </m:r>
                        <m:sSup>
                          <m:sSupPr>
                            <m:ctrlPr>
                              <a:rPr lang="en-IN" sz="2000" b="1" i="1">
                                <a:effectLst/>
                                <a:latin typeface="Cambria Math" panose="02040503050406030204" pitchFamily="18" charset="0"/>
                                <a:ea typeface="Times New Roman" panose="02020603050405020304" pitchFamily="18" charset="0"/>
                              </a:rPr>
                            </m:ctrlPr>
                          </m:sSupPr>
                          <m:e>
                            <m:r>
                              <a:rPr lang="en-US" sz="2000" b="1" i="1">
                                <a:effectLst/>
                                <a:latin typeface="Cambria Math" panose="02040503050406030204" pitchFamily="18" charset="0"/>
                                <a:ea typeface="Times New Roman" panose="02020603050405020304" pitchFamily="18" charset="0"/>
                              </a:rPr>
                              <m:t>𝒍</m:t>
                            </m:r>
                          </m:e>
                          <m:sup>
                            <m:r>
                              <a:rPr lang="en-US" sz="2000" b="1" i="1">
                                <a:effectLst/>
                                <a:latin typeface="Cambria Math" panose="02040503050406030204" pitchFamily="18" charset="0"/>
                                <a:ea typeface="Times New Roman" panose="02020603050405020304" pitchFamily="18" charset="0"/>
                              </a:rPr>
                              <m:t>𝟑</m:t>
                            </m:r>
                          </m:sup>
                        </m:sSup>
                      </m:num>
                      <m:den>
                        <m:r>
                          <a:rPr lang="en-US" sz="2000" b="1" i="1">
                            <a:effectLst/>
                            <a:latin typeface="Cambria Math" panose="02040503050406030204" pitchFamily="18" charset="0"/>
                            <a:ea typeface="Times New Roman" panose="02020603050405020304" pitchFamily="18" charset="0"/>
                          </a:rPr>
                          <m:t>𝟑</m:t>
                        </m:r>
                        <m:r>
                          <a:rPr lang="en-US" sz="2000" b="1" i="1">
                            <a:effectLst/>
                            <a:latin typeface="Cambria Math" panose="02040503050406030204" pitchFamily="18" charset="0"/>
                            <a:ea typeface="Times New Roman" panose="02020603050405020304" pitchFamily="18" charset="0"/>
                          </a:rPr>
                          <m:t>𝑬𝑰</m:t>
                        </m:r>
                      </m:den>
                    </m:f>
                  </m:oMath>
                </a14:m>
                <a:endParaRPr lang="en-IN" sz="2000" b="1" dirty="0">
                  <a:effectLst/>
                  <a:latin typeface="Times New Roman" panose="02020603050405020304" pitchFamily="18" charset="0"/>
                  <a:ea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F2EDF89-19C6-2ED7-1B10-B0E5528047EB}"/>
                  </a:ext>
                </a:extLst>
              </p:cNvPr>
              <p:cNvSpPr>
                <a:spLocks noGrp="1" noRot="1" noChangeAspect="1" noMove="1" noResize="1" noEditPoints="1" noAdjustHandles="1" noChangeArrowheads="1" noChangeShapeType="1" noTextEdit="1"/>
              </p:cNvSpPr>
              <p:nvPr>
                <p:ph idx="1"/>
              </p:nvPr>
            </p:nvSpPr>
            <p:spPr>
              <a:xfrm>
                <a:off x="231228" y="1281472"/>
                <a:ext cx="7410543" cy="5211403"/>
              </a:xfrm>
              <a:blipFill>
                <a:blip r:embed="rId2"/>
                <a:stretch>
                  <a:fillRect l="-905" t="-1754"/>
                </a:stretch>
              </a:blipFill>
            </p:spPr>
            <p:txBody>
              <a:bodyPr/>
              <a:lstStyle/>
              <a:p>
                <a:r>
                  <a:rPr lang="en-IN">
                    <a:noFill/>
                  </a:rPr>
                  <a:t> </a:t>
                </a:r>
              </a:p>
            </p:txBody>
          </p:sp>
        </mc:Fallback>
      </mc:AlternateContent>
      <p:graphicFrame>
        <p:nvGraphicFramePr>
          <p:cNvPr id="6" name="Table 5">
            <a:extLst>
              <a:ext uri="{FF2B5EF4-FFF2-40B4-BE49-F238E27FC236}">
                <a16:creationId xmlns:a16="http://schemas.microsoft.com/office/drawing/2014/main" id="{9FAB70FB-4D7A-895A-6486-E3B927F489E8}"/>
              </a:ext>
            </a:extLst>
          </p:cNvPr>
          <p:cNvGraphicFramePr>
            <a:graphicFrameLocks noGrp="1"/>
          </p:cNvGraphicFramePr>
          <p:nvPr>
            <p:extLst>
              <p:ext uri="{D42A27DB-BD31-4B8C-83A1-F6EECF244321}">
                <p14:modId xmlns:p14="http://schemas.microsoft.com/office/powerpoint/2010/main" val="4200787781"/>
              </p:ext>
            </p:extLst>
          </p:nvPr>
        </p:nvGraphicFramePr>
        <p:xfrm>
          <a:off x="7898408" y="1414918"/>
          <a:ext cx="3978282" cy="2159145"/>
        </p:xfrm>
        <a:graphic>
          <a:graphicData uri="http://schemas.openxmlformats.org/drawingml/2006/table">
            <a:tbl>
              <a:tblPr firstRow="1" firstCol="1" bandRow="1"/>
              <a:tblGrid>
                <a:gridCol w="2611892">
                  <a:extLst>
                    <a:ext uri="{9D8B030D-6E8A-4147-A177-3AD203B41FA5}">
                      <a16:colId xmlns:a16="http://schemas.microsoft.com/office/drawing/2014/main" val="1337595941"/>
                    </a:ext>
                  </a:extLst>
                </a:gridCol>
                <a:gridCol w="1366390">
                  <a:extLst>
                    <a:ext uri="{9D8B030D-6E8A-4147-A177-3AD203B41FA5}">
                      <a16:colId xmlns:a16="http://schemas.microsoft.com/office/drawing/2014/main" val="3241172537"/>
                    </a:ext>
                  </a:extLst>
                </a:gridCol>
              </a:tblGrid>
              <a:tr h="436494">
                <a:tc>
                  <a:txBody>
                    <a:bodyPr/>
                    <a:lstStyle/>
                    <a:p>
                      <a:pPr algn="just"/>
                      <a:r>
                        <a:rPr lang="en-US" sz="1400" b="1">
                          <a:solidFill>
                            <a:srgbClr val="FFFFFF"/>
                          </a:solidFill>
                          <a:effectLst/>
                          <a:latin typeface="Arial" panose="020B0604020202020204" pitchFamily="34" charset="0"/>
                          <a:ea typeface="Times New Roman" panose="02020603050405020304" pitchFamily="18" charset="0"/>
                        </a:rPr>
                        <a:t>Dimension (in mm)</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4BACC6"/>
                      </a:solidFill>
                      <a:prstDash val="solid"/>
                      <a:round/>
                      <a:headEnd type="none" w="med" len="med"/>
                      <a:tailEnd type="none" w="med" len="med"/>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algn="just"/>
                      <a:r>
                        <a:rPr lang="en-US" sz="1400" b="1">
                          <a:solidFill>
                            <a:srgbClr val="FFFFFF"/>
                          </a:solidFill>
                          <a:effectLst/>
                          <a:latin typeface="Arial" panose="020B0604020202020204" pitchFamily="34" charset="0"/>
                          <a:ea typeface="Times New Roman" panose="02020603050405020304" pitchFamily="18" charset="0"/>
                        </a:rPr>
                        <a:t>Value</a:t>
                      </a:r>
                      <a:endParaRPr lang="en-IN" sz="2000">
                        <a:effectLst/>
                        <a:latin typeface="Arial" panose="020B0604020202020204" pitchFamily="34" charset="0"/>
                        <a:ea typeface="Times New Roman" panose="02020603050405020304" pitchFamily="18" charset="0"/>
                      </a:endParaRPr>
                    </a:p>
                  </a:txBody>
                  <a:tcPr marL="68580" marR="68580" marT="0" marB="0">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extLst>
                  <a:ext uri="{0D108BD9-81ED-4DB2-BD59-A6C34878D82A}">
                    <a16:rowId xmlns:a16="http://schemas.microsoft.com/office/drawing/2014/main" val="4293917355"/>
                  </a:ext>
                </a:extLst>
              </a:tr>
              <a:tr h="436494">
                <a:tc>
                  <a:txBody>
                    <a:bodyPr/>
                    <a:lstStyle/>
                    <a:p>
                      <a:pPr algn="just"/>
                      <a:r>
                        <a:rPr lang="en-US" sz="1400" b="1" dirty="0">
                          <a:solidFill>
                            <a:srgbClr val="000000"/>
                          </a:solidFill>
                          <a:effectLst/>
                          <a:latin typeface="Arial" panose="020B0604020202020204" pitchFamily="34" charset="0"/>
                          <a:ea typeface="Times New Roman" panose="02020603050405020304" pitchFamily="18" charset="0"/>
                        </a:rPr>
                        <a:t>Length</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tc>
                  <a:txBody>
                    <a:bodyPr/>
                    <a:lstStyle/>
                    <a:p>
                      <a:pPr algn="just"/>
                      <a:r>
                        <a:rPr lang="en-US" sz="1400" dirty="0">
                          <a:solidFill>
                            <a:srgbClr val="000000"/>
                          </a:solidFill>
                          <a:effectLst/>
                          <a:latin typeface="Arial" panose="020B0604020202020204" pitchFamily="34" charset="0"/>
                          <a:ea typeface="Times New Roman" panose="02020603050405020304" pitchFamily="18" charset="0"/>
                        </a:rPr>
                        <a:t>300 mm</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extLst>
                  <a:ext uri="{0D108BD9-81ED-4DB2-BD59-A6C34878D82A}">
                    <a16:rowId xmlns:a16="http://schemas.microsoft.com/office/drawing/2014/main" val="3359046592"/>
                  </a:ext>
                </a:extLst>
              </a:tr>
              <a:tr h="413169">
                <a:tc>
                  <a:txBody>
                    <a:bodyPr/>
                    <a:lstStyle/>
                    <a:p>
                      <a:pPr algn="just"/>
                      <a:r>
                        <a:rPr lang="en-US" sz="1400" b="1" dirty="0">
                          <a:effectLst/>
                          <a:latin typeface="Arial" panose="020B0604020202020204" pitchFamily="34" charset="0"/>
                          <a:ea typeface="Times New Roman" panose="02020603050405020304" pitchFamily="18" charset="0"/>
                        </a:rPr>
                        <a:t>Width (fixed end side)</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tc>
                  <a:txBody>
                    <a:bodyPr/>
                    <a:lstStyle/>
                    <a:p>
                      <a:pPr algn="just"/>
                      <a:r>
                        <a:rPr lang="en-US" sz="1400">
                          <a:effectLst/>
                          <a:latin typeface="Arial" panose="020B0604020202020204" pitchFamily="34" charset="0"/>
                          <a:ea typeface="Times New Roman" panose="02020603050405020304" pitchFamily="18" charset="0"/>
                        </a:rPr>
                        <a:t>60 mm</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extLst>
                  <a:ext uri="{0D108BD9-81ED-4DB2-BD59-A6C34878D82A}">
                    <a16:rowId xmlns:a16="http://schemas.microsoft.com/office/drawing/2014/main" val="1544032532"/>
                  </a:ext>
                </a:extLst>
              </a:tr>
              <a:tr h="436494">
                <a:tc>
                  <a:txBody>
                    <a:bodyPr/>
                    <a:lstStyle/>
                    <a:p>
                      <a:pPr algn="just"/>
                      <a:r>
                        <a:rPr lang="en-US" sz="1400" b="1" dirty="0">
                          <a:solidFill>
                            <a:srgbClr val="000000"/>
                          </a:solidFill>
                          <a:effectLst/>
                          <a:latin typeface="Arial" panose="020B0604020202020204" pitchFamily="34" charset="0"/>
                          <a:ea typeface="Times New Roman" panose="02020603050405020304" pitchFamily="18" charset="0"/>
                        </a:rPr>
                        <a:t>Width (free end side)</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tc>
                  <a:txBody>
                    <a:bodyPr/>
                    <a:lstStyle/>
                    <a:p>
                      <a:pPr algn="just"/>
                      <a:r>
                        <a:rPr lang="en-US" sz="1400">
                          <a:solidFill>
                            <a:srgbClr val="000000"/>
                          </a:solidFill>
                          <a:effectLst/>
                          <a:latin typeface="Arial" panose="020B0604020202020204" pitchFamily="34" charset="0"/>
                          <a:ea typeface="Times New Roman" panose="02020603050405020304" pitchFamily="18" charset="0"/>
                        </a:rPr>
                        <a:t>30 mm</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extLst>
                  <a:ext uri="{0D108BD9-81ED-4DB2-BD59-A6C34878D82A}">
                    <a16:rowId xmlns:a16="http://schemas.microsoft.com/office/drawing/2014/main" val="663884508"/>
                  </a:ext>
                </a:extLst>
              </a:tr>
              <a:tr h="436494">
                <a:tc>
                  <a:txBody>
                    <a:bodyPr/>
                    <a:lstStyle/>
                    <a:p>
                      <a:pPr algn="just"/>
                      <a:r>
                        <a:rPr lang="en-US" sz="1400" b="1">
                          <a:effectLst/>
                          <a:latin typeface="Arial" panose="020B0604020202020204" pitchFamily="34" charset="0"/>
                          <a:ea typeface="Times New Roman" panose="02020603050405020304" pitchFamily="18" charset="0"/>
                        </a:rPr>
                        <a:t>Thickness</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tc>
                  <a:txBody>
                    <a:bodyPr/>
                    <a:lstStyle/>
                    <a:p>
                      <a:pPr algn="just"/>
                      <a:r>
                        <a:rPr lang="en-US" sz="1400" dirty="0">
                          <a:effectLst/>
                          <a:latin typeface="Arial" panose="020B0604020202020204" pitchFamily="34" charset="0"/>
                          <a:ea typeface="Times New Roman" panose="02020603050405020304" pitchFamily="18" charset="0"/>
                        </a:rPr>
                        <a:t>2 mm</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extLst>
                  <a:ext uri="{0D108BD9-81ED-4DB2-BD59-A6C34878D82A}">
                    <a16:rowId xmlns:a16="http://schemas.microsoft.com/office/drawing/2014/main" val="2085310029"/>
                  </a:ext>
                </a:extLst>
              </a:tr>
            </a:tbl>
          </a:graphicData>
        </a:graphic>
      </p:graphicFrame>
      <p:graphicFrame>
        <p:nvGraphicFramePr>
          <p:cNvPr id="7" name="Table 6">
            <a:extLst>
              <a:ext uri="{FF2B5EF4-FFF2-40B4-BE49-F238E27FC236}">
                <a16:creationId xmlns:a16="http://schemas.microsoft.com/office/drawing/2014/main" id="{E17F7D75-2453-6350-C13B-0C5CE8672842}"/>
              </a:ext>
            </a:extLst>
          </p:cNvPr>
          <p:cNvGraphicFramePr>
            <a:graphicFrameLocks noGrp="1"/>
          </p:cNvGraphicFramePr>
          <p:nvPr>
            <p:extLst>
              <p:ext uri="{D42A27DB-BD31-4B8C-83A1-F6EECF244321}">
                <p14:modId xmlns:p14="http://schemas.microsoft.com/office/powerpoint/2010/main" val="4064462900"/>
              </p:ext>
            </p:extLst>
          </p:nvPr>
        </p:nvGraphicFramePr>
        <p:xfrm>
          <a:off x="7898407" y="4054315"/>
          <a:ext cx="3978281" cy="2438562"/>
        </p:xfrm>
        <a:graphic>
          <a:graphicData uri="http://schemas.openxmlformats.org/drawingml/2006/table">
            <a:tbl>
              <a:tblPr firstRow="1" firstCol="1" bandRow="1"/>
              <a:tblGrid>
                <a:gridCol w="2611145">
                  <a:extLst>
                    <a:ext uri="{9D8B030D-6E8A-4147-A177-3AD203B41FA5}">
                      <a16:colId xmlns:a16="http://schemas.microsoft.com/office/drawing/2014/main" val="3163323341"/>
                    </a:ext>
                  </a:extLst>
                </a:gridCol>
                <a:gridCol w="1367136">
                  <a:extLst>
                    <a:ext uri="{9D8B030D-6E8A-4147-A177-3AD203B41FA5}">
                      <a16:colId xmlns:a16="http://schemas.microsoft.com/office/drawing/2014/main" val="4279312264"/>
                    </a:ext>
                  </a:extLst>
                </a:gridCol>
              </a:tblGrid>
              <a:tr h="406427">
                <a:tc>
                  <a:txBody>
                    <a:bodyPr/>
                    <a:lstStyle/>
                    <a:p>
                      <a:pPr algn="just"/>
                      <a:r>
                        <a:rPr lang="en-US" sz="1400" b="1" dirty="0">
                          <a:solidFill>
                            <a:srgbClr val="FFFFFF"/>
                          </a:solidFill>
                          <a:effectLst/>
                          <a:latin typeface="Arial" panose="020B0604020202020204" pitchFamily="34" charset="0"/>
                          <a:ea typeface="Times New Roman" panose="02020603050405020304" pitchFamily="18" charset="0"/>
                        </a:rPr>
                        <a:t>Properties of the system</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4BACC6"/>
                      </a:solidFill>
                      <a:prstDash val="solid"/>
                      <a:round/>
                      <a:headEnd type="none" w="med" len="med"/>
                      <a:tailEnd type="none" w="med" len="med"/>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algn="r">
                        <a:lnSpc>
                          <a:spcPct val="115000"/>
                        </a:lnSpc>
                      </a:pPr>
                      <a:r>
                        <a:rPr lang="en-GB" sz="1400" b="1">
                          <a:solidFill>
                            <a:srgbClr val="FFFFFF"/>
                          </a:solidFill>
                          <a:effectLst/>
                          <a:latin typeface="Times New Roman" panose="02020603050405020304" pitchFamily="18" charset="0"/>
                          <a:ea typeface="Arial" panose="020B0604020202020204" pitchFamily="34" charset="0"/>
                        </a:rPr>
                        <a:t>Value</a:t>
                      </a:r>
                      <a:endParaRPr lang="en-IN" sz="2000">
                        <a:effectLst/>
                        <a:latin typeface="Arial" panose="020B0604020202020204" pitchFamily="34" charset="0"/>
                        <a:ea typeface="Arial" panose="020B0604020202020204" pitchFamily="34" charset="0"/>
                      </a:endParaRPr>
                    </a:p>
                  </a:txBody>
                  <a:tcPr marL="68580" marR="68580" marT="0" marB="0">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extLst>
                  <a:ext uri="{0D108BD9-81ED-4DB2-BD59-A6C34878D82A}">
                    <a16:rowId xmlns:a16="http://schemas.microsoft.com/office/drawing/2014/main" val="668062653"/>
                  </a:ext>
                </a:extLst>
              </a:tr>
              <a:tr h="406427">
                <a:tc>
                  <a:txBody>
                    <a:bodyPr/>
                    <a:lstStyle/>
                    <a:p>
                      <a:pPr algn="just"/>
                      <a:r>
                        <a:rPr lang="en-US" sz="1400" b="1" dirty="0">
                          <a:solidFill>
                            <a:srgbClr val="000000"/>
                          </a:solidFill>
                          <a:effectLst/>
                          <a:latin typeface="Arial" panose="020B0604020202020204" pitchFamily="34" charset="0"/>
                          <a:ea typeface="Times New Roman" panose="02020603050405020304" pitchFamily="18" charset="0"/>
                        </a:rPr>
                        <a:t>Modulus of Elasticity(E)</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tc>
                  <a:txBody>
                    <a:bodyPr/>
                    <a:lstStyle/>
                    <a:p>
                      <a:pPr algn="just"/>
                      <a:r>
                        <a:rPr lang="en-US" sz="1400" dirty="0">
                          <a:solidFill>
                            <a:srgbClr val="000000"/>
                          </a:solidFill>
                          <a:effectLst/>
                          <a:latin typeface="Arial" panose="020B0604020202020204" pitchFamily="34" charset="0"/>
                          <a:ea typeface="Times New Roman" panose="02020603050405020304" pitchFamily="18" charset="0"/>
                        </a:rPr>
                        <a:t>200 </a:t>
                      </a:r>
                      <a:r>
                        <a:rPr lang="en-US" sz="1400" dirty="0" err="1">
                          <a:solidFill>
                            <a:srgbClr val="000000"/>
                          </a:solidFill>
                          <a:effectLst/>
                          <a:latin typeface="Arial" panose="020B0604020202020204" pitchFamily="34" charset="0"/>
                          <a:ea typeface="Times New Roman" panose="02020603050405020304" pitchFamily="18" charset="0"/>
                        </a:rPr>
                        <a:t>GPa</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extLst>
                  <a:ext uri="{0D108BD9-81ED-4DB2-BD59-A6C34878D82A}">
                    <a16:rowId xmlns:a16="http://schemas.microsoft.com/office/drawing/2014/main" val="2041001773"/>
                  </a:ext>
                </a:extLst>
              </a:tr>
              <a:tr h="406427">
                <a:tc>
                  <a:txBody>
                    <a:bodyPr/>
                    <a:lstStyle/>
                    <a:p>
                      <a:pPr algn="just"/>
                      <a:r>
                        <a:rPr lang="en-US" sz="1400" b="1" dirty="0">
                          <a:effectLst/>
                          <a:latin typeface="Arial" panose="020B0604020202020204" pitchFamily="34" charset="0"/>
                          <a:ea typeface="Times New Roman" panose="02020603050405020304" pitchFamily="18" charset="0"/>
                        </a:rPr>
                        <a:t>Stiffness(K)</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tc>
                  <a:txBody>
                    <a:bodyPr/>
                    <a:lstStyle/>
                    <a:p>
                      <a:pPr algn="just"/>
                      <a:r>
                        <a:rPr lang="en-US" sz="1400" dirty="0">
                          <a:effectLst/>
                          <a:latin typeface="Arial" panose="020B0604020202020204" pitchFamily="34" charset="0"/>
                          <a:ea typeface="Times New Roman" panose="02020603050405020304" pitchFamily="18" charset="0"/>
                        </a:rPr>
                        <a:t>0.667 N/mm</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extLst>
                  <a:ext uri="{0D108BD9-81ED-4DB2-BD59-A6C34878D82A}">
                    <a16:rowId xmlns:a16="http://schemas.microsoft.com/office/drawing/2014/main" val="2983910307"/>
                  </a:ext>
                </a:extLst>
              </a:tr>
              <a:tr h="406427">
                <a:tc>
                  <a:txBody>
                    <a:bodyPr/>
                    <a:lstStyle/>
                    <a:p>
                      <a:pPr algn="just"/>
                      <a:r>
                        <a:rPr lang="en-US" sz="1400" b="1">
                          <a:solidFill>
                            <a:srgbClr val="000000"/>
                          </a:solidFill>
                          <a:effectLst/>
                          <a:latin typeface="Arial" panose="020B0604020202020204" pitchFamily="34" charset="0"/>
                          <a:ea typeface="Times New Roman" panose="02020603050405020304" pitchFamily="18" charset="0"/>
                        </a:rPr>
                        <a:t>Natural Frequency</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tc>
                  <a:txBody>
                    <a:bodyPr/>
                    <a:lstStyle/>
                    <a:p>
                      <a:pPr algn="just"/>
                      <a:r>
                        <a:rPr lang="en-US" sz="1400">
                          <a:solidFill>
                            <a:srgbClr val="000000"/>
                          </a:solidFill>
                          <a:effectLst/>
                          <a:latin typeface="Arial" panose="020B0604020202020204" pitchFamily="34" charset="0"/>
                          <a:ea typeface="Times New Roman" panose="02020603050405020304" pitchFamily="18" charset="0"/>
                        </a:rPr>
                        <a:t>5 KHz</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extLst>
                  <a:ext uri="{0D108BD9-81ED-4DB2-BD59-A6C34878D82A}">
                    <a16:rowId xmlns:a16="http://schemas.microsoft.com/office/drawing/2014/main" val="122800403"/>
                  </a:ext>
                </a:extLst>
              </a:tr>
              <a:tr h="406427">
                <a:tc>
                  <a:txBody>
                    <a:bodyPr/>
                    <a:lstStyle/>
                    <a:p>
                      <a:pPr algn="just"/>
                      <a:r>
                        <a:rPr lang="en-US" sz="1400" b="1">
                          <a:effectLst/>
                          <a:latin typeface="Arial" panose="020B0604020202020204" pitchFamily="34" charset="0"/>
                          <a:ea typeface="Times New Roman" panose="02020603050405020304" pitchFamily="18" charset="0"/>
                        </a:rPr>
                        <a:t>Max Deflection </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tc>
                  <a:txBody>
                    <a:bodyPr/>
                    <a:lstStyle/>
                    <a:p>
                      <a:pPr algn="just"/>
                      <a:r>
                        <a:rPr lang="en-US" sz="1400">
                          <a:effectLst/>
                          <a:latin typeface="Arial" panose="020B0604020202020204" pitchFamily="34" charset="0"/>
                          <a:ea typeface="Times New Roman" panose="02020603050405020304" pitchFamily="18" charset="0"/>
                        </a:rPr>
                        <a:t>1.962 mm</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tcPr>
                </a:tc>
                <a:extLst>
                  <a:ext uri="{0D108BD9-81ED-4DB2-BD59-A6C34878D82A}">
                    <a16:rowId xmlns:a16="http://schemas.microsoft.com/office/drawing/2014/main" val="140365699"/>
                  </a:ext>
                </a:extLst>
              </a:tr>
              <a:tr h="406427">
                <a:tc>
                  <a:txBody>
                    <a:bodyPr/>
                    <a:lstStyle/>
                    <a:p>
                      <a:pPr algn="just"/>
                      <a:r>
                        <a:rPr lang="en-US" sz="1400" b="1">
                          <a:solidFill>
                            <a:srgbClr val="000000"/>
                          </a:solidFill>
                          <a:effectLst/>
                          <a:latin typeface="Arial" panose="020B0604020202020204" pitchFamily="34" charset="0"/>
                          <a:ea typeface="Times New Roman" panose="02020603050405020304" pitchFamily="18" charset="0"/>
                        </a:rPr>
                        <a:t>Density </a:t>
                      </a:r>
                      <a:endParaRPr lang="en-IN" sz="20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tc>
                  <a:txBody>
                    <a:bodyPr/>
                    <a:lstStyle/>
                    <a:p>
                      <a:pPr algn="just"/>
                      <a:r>
                        <a:rPr lang="en-US" sz="1400" dirty="0">
                          <a:solidFill>
                            <a:srgbClr val="000000"/>
                          </a:solidFill>
                          <a:effectLst/>
                          <a:latin typeface="Arial" panose="020B0604020202020204" pitchFamily="34" charset="0"/>
                          <a:ea typeface="Times New Roman" panose="02020603050405020304" pitchFamily="18" charset="0"/>
                        </a:rPr>
                        <a:t>7850 kg/m3</a:t>
                      </a:r>
                      <a:endParaRPr lang="en-IN" sz="20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92CDDC"/>
                      </a:solidFill>
                      <a:prstDash val="solid"/>
                      <a:round/>
                      <a:headEnd type="none" w="med" len="med"/>
                      <a:tailEnd type="none" w="med" len="med"/>
                    </a:lnL>
                    <a:lnR w="12700" cap="flat" cmpd="sng" algn="ctr">
                      <a:solidFill>
                        <a:srgbClr val="92CDDC"/>
                      </a:solidFill>
                      <a:prstDash val="solid"/>
                      <a:round/>
                      <a:headEnd type="none" w="med" len="med"/>
                      <a:tailEnd type="none" w="med" len="med"/>
                    </a:lnR>
                    <a:lnT w="12700" cap="flat" cmpd="sng" algn="ctr">
                      <a:solidFill>
                        <a:srgbClr val="92CDDC"/>
                      </a:solidFill>
                      <a:prstDash val="solid"/>
                      <a:round/>
                      <a:headEnd type="none" w="med" len="med"/>
                      <a:tailEnd type="none" w="med" len="med"/>
                    </a:lnT>
                    <a:lnB w="12700" cap="flat" cmpd="sng" algn="ctr">
                      <a:solidFill>
                        <a:srgbClr val="92CDDC"/>
                      </a:solidFill>
                      <a:prstDash val="solid"/>
                      <a:round/>
                      <a:headEnd type="none" w="med" len="med"/>
                      <a:tailEnd type="none" w="med" len="med"/>
                    </a:lnB>
                    <a:solidFill>
                      <a:srgbClr val="DAEEF3"/>
                    </a:solidFill>
                  </a:tcPr>
                </a:tc>
                <a:extLst>
                  <a:ext uri="{0D108BD9-81ED-4DB2-BD59-A6C34878D82A}">
                    <a16:rowId xmlns:a16="http://schemas.microsoft.com/office/drawing/2014/main" val="565969579"/>
                  </a:ext>
                </a:extLst>
              </a:tr>
            </a:tbl>
          </a:graphicData>
        </a:graphic>
      </p:graphicFrame>
      <p:sp>
        <p:nvSpPr>
          <p:cNvPr id="8" name="Text Box 4">
            <a:extLst>
              <a:ext uri="{FF2B5EF4-FFF2-40B4-BE49-F238E27FC236}">
                <a16:creationId xmlns:a16="http://schemas.microsoft.com/office/drawing/2014/main" id="{E6CAD17D-D6A3-F8F0-FCA2-F5CE23EF179C}"/>
              </a:ext>
            </a:extLst>
          </p:cNvPr>
          <p:cNvSpPr txBox="1"/>
          <p:nvPr/>
        </p:nvSpPr>
        <p:spPr>
          <a:xfrm>
            <a:off x="9297787" y="1158174"/>
            <a:ext cx="845820" cy="21336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1000" b="1" dirty="0">
                <a:effectLst/>
                <a:latin typeface="Times New Roman" panose="02020603050405020304" pitchFamily="18" charset="0"/>
                <a:ea typeface="Arial" panose="020B0604020202020204" pitchFamily="34" charset="0"/>
              </a:rPr>
              <a:t>Table No. 1</a:t>
            </a:r>
            <a:endParaRPr lang="en-IN" sz="1100" dirty="0">
              <a:effectLst/>
              <a:latin typeface="Arial" panose="020B0604020202020204" pitchFamily="34" charset="0"/>
              <a:ea typeface="Arial" panose="020B0604020202020204" pitchFamily="34" charset="0"/>
            </a:endParaRPr>
          </a:p>
        </p:txBody>
      </p:sp>
      <p:sp>
        <p:nvSpPr>
          <p:cNvPr id="9" name="Text Box 5">
            <a:extLst>
              <a:ext uri="{FF2B5EF4-FFF2-40B4-BE49-F238E27FC236}">
                <a16:creationId xmlns:a16="http://schemas.microsoft.com/office/drawing/2014/main" id="{5000D51D-945F-6C1A-1921-9AFEAE839912}"/>
              </a:ext>
            </a:extLst>
          </p:cNvPr>
          <p:cNvSpPr txBox="1"/>
          <p:nvPr/>
        </p:nvSpPr>
        <p:spPr>
          <a:xfrm>
            <a:off x="9297787" y="3780493"/>
            <a:ext cx="845820" cy="21336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1000" b="1" dirty="0">
                <a:effectLst/>
                <a:latin typeface="Times New Roman" panose="02020603050405020304" pitchFamily="18" charset="0"/>
                <a:ea typeface="Arial" panose="020B0604020202020204" pitchFamily="34" charset="0"/>
              </a:rPr>
              <a:t>Table No. 2</a:t>
            </a:r>
            <a:endParaRPr lang="en-IN" sz="11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7347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09E6-20F9-AEE9-9BC9-00443CF2F1E6}"/>
              </a:ext>
            </a:extLst>
          </p:cNvPr>
          <p:cNvSpPr>
            <a:spLocks noGrp="1"/>
          </p:cNvSpPr>
          <p:nvPr>
            <p:ph type="title"/>
          </p:nvPr>
        </p:nvSpPr>
        <p:spPr>
          <a:xfrm>
            <a:off x="171925" y="365125"/>
            <a:ext cx="10515600" cy="1325563"/>
          </a:xfrm>
        </p:spPr>
        <p:txBody>
          <a:bodyPr>
            <a:normAutofit/>
          </a:bodyPr>
          <a:lstStyle/>
          <a:p>
            <a:r>
              <a:rPr lang="en-US" dirty="0">
                <a:latin typeface="Times New Roman" panose="02020603050405020304" pitchFamily="18" charset="0"/>
                <a:cs typeface="Times New Roman" panose="02020603050405020304" pitchFamily="18" charset="0"/>
              </a:rPr>
              <a:t>Vibration Analysis on cantilever system</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F3CAF5-2753-81F0-6FDB-5A2EE397F935}"/>
                  </a:ext>
                </a:extLst>
              </p:cNvPr>
              <p:cNvSpPr>
                <a:spLocks noGrp="1"/>
              </p:cNvSpPr>
              <p:nvPr>
                <p:ph idx="1"/>
              </p:nvPr>
            </p:nvSpPr>
            <p:spPr>
              <a:xfrm>
                <a:off x="171925" y="1825625"/>
                <a:ext cx="11181875" cy="4351338"/>
              </a:xfrm>
            </p:spPr>
            <p:txBody>
              <a:bodyPr>
                <a:noAutofit/>
              </a:bodyPr>
              <a:lstStyle/>
              <a:p>
                <a:pPr marL="0" indent="0">
                  <a:buNone/>
                </a:pPr>
                <a:r>
                  <a:rPr lang="en-US" sz="2000" u="sng" dirty="0">
                    <a:latin typeface="Times New Roman" panose="02020603050405020304" pitchFamily="18" charset="0"/>
                    <a:cs typeface="Times New Roman" panose="02020603050405020304" pitchFamily="18" charset="0"/>
                  </a:rPr>
                  <a:t>General vibration equation:</a:t>
                </a:r>
              </a:p>
              <a:p>
                <a:pPr marL="0" indent="0">
                  <a:buNone/>
                </a:pPr>
                <a:endParaRPr lang="en-US" sz="2000" u="sng"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r>
                        <a:rPr lang="en-US" sz="2000" b="1" i="1" smtClean="0">
                          <a:latin typeface="Cambria Math" panose="02040503050406030204" pitchFamily="18" charset="0"/>
                        </a:rPr>
                        <m:t>𝒎</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𝒙</m:t>
                          </m:r>
                        </m:e>
                      </m:acc>
                      <m:r>
                        <a:rPr lang="en-US" sz="2000" b="1" i="1" smtClean="0">
                          <a:latin typeface="Cambria Math" panose="02040503050406030204" pitchFamily="18" charset="0"/>
                        </a:rPr>
                        <m:t>+</m:t>
                      </m:r>
                      <m:r>
                        <a:rPr lang="en-US" sz="2000" b="1" i="1" smtClean="0">
                          <a:latin typeface="Cambria Math" panose="02040503050406030204" pitchFamily="18" charset="0"/>
                        </a:rPr>
                        <m:t>𝒄</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𝒙</m:t>
                          </m:r>
                        </m:e>
                      </m:acc>
                      <m:r>
                        <a:rPr lang="en-US" sz="2000" b="1" i="1" smtClean="0">
                          <a:latin typeface="Cambria Math" panose="02040503050406030204" pitchFamily="18" charset="0"/>
                        </a:rPr>
                        <m:t>+</m:t>
                      </m:r>
                      <m:r>
                        <a:rPr lang="en-US" sz="2000" b="1" i="1" smtClean="0">
                          <a:latin typeface="Cambria Math" panose="02040503050406030204" pitchFamily="18" charset="0"/>
                        </a:rPr>
                        <m:t>𝒌𝒙</m:t>
                      </m:r>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e>
                        <m:sub>
                          <m:r>
                            <a:rPr lang="en-US" sz="2000" b="1" i="1" smtClean="0">
                              <a:latin typeface="Cambria Math" panose="02040503050406030204" pitchFamily="18" charset="0"/>
                            </a:rPr>
                            <m:t>𝟎</m:t>
                          </m:r>
                        </m:sub>
                      </m:sSub>
                      <m:func>
                        <m:funcPr>
                          <m:ctrlPr>
                            <a:rPr lang="en-US" sz="2000" b="1" i="1" smtClean="0">
                              <a:latin typeface="Cambria Math" panose="02040503050406030204" pitchFamily="18" charset="0"/>
                            </a:rPr>
                          </m:ctrlPr>
                        </m:funcPr>
                        <m:fName>
                          <m:r>
                            <a:rPr lang="en-US" sz="2000" b="1" i="0" smtClean="0">
                              <a:latin typeface="Cambria Math" panose="02040503050406030204" pitchFamily="18" charset="0"/>
                            </a:rPr>
                            <m:t>𝐬𝐢𝐧</m:t>
                          </m:r>
                        </m:fName>
                        <m:e>
                          <m:r>
                            <a:rPr lang="en-US" sz="2000" b="1" i="1" smtClean="0">
                              <a:latin typeface="Cambria Math" panose="02040503050406030204" pitchFamily="18" charset="0"/>
                            </a:rPr>
                            <m:t>𝒘𝒕</m:t>
                          </m:r>
                        </m:e>
                      </m:func>
                    </m:oMath>
                  </m:oMathPara>
                </a14:m>
                <a:endParaRPr lang="en-US" sz="2000" b="1" dirty="0">
                  <a:latin typeface="Times New Roman" panose="02020603050405020304" pitchFamily="18" charset="0"/>
                  <a:cs typeface="Times New Roman" panose="02020603050405020304" pitchFamily="18" charset="0"/>
                </a:endParaRP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For natural vibration,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e>
                      <m:sub>
                        <m:r>
                          <a:rPr lang="en-US" sz="2000" b="1" i="1" smtClean="0">
                            <a:latin typeface="Cambria Math" panose="02040503050406030204" pitchFamily="18" charset="0"/>
                          </a:rPr>
                          <m:t>𝟎</m:t>
                        </m:r>
                      </m:sub>
                    </m:sSub>
                    <m:func>
                      <m:funcPr>
                        <m:ctrlPr>
                          <a:rPr lang="en-US" sz="2000" b="1" i="1" smtClean="0">
                            <a:latin typeface="Cambria Math" panose="02040503050406030204" pitchFamily="18" charset="0"/>
                          </a:rPr>
                        </m:ctrlPr>
                      </m:funcPr>
                      <m:fName>
                        <m:r>
                          <a:rPr lang="en-US" sz="2000" b="1" i="0" smtClean="0">
                            <a:latin typeface="Cambria Math" panose="02040503050406030204" pitchFamily="18" charset="0"/>
                          </a:rPr>
                          <m:t>𝐬𝐢𝐧</m:t>
                        </m:r>
                      </m:fName>
                      <m:e>
                        <m:r>
                          <a:rPr lang="en-US" sz="2000" b="1" i="1" smtClean="0">
                            <a:latin typeface="Cambria Math" panose="02040503050406030204" pitchFamily="18" charset="0"/>
                          </a:rPr>
                          <m:t>𝒘𝒕</m:t>
                        </m:r>
                      </m:e>
                    </m:func>
                  </m:oMath>
                </a14:m>
                <a:r>
                  <a:rPr lang="en-IN" sz="2000" b="1" dirty="0">
                    <a:latin typeface="Times New Roman" panose="02020603050405020304" pitchFamily="18" charset="0"/>
                    <a:cs typeface="Times New Roman" panose="02020603050405020304" pitchFamily="18" charset="0"/>
                  </a:rPr>
                  <a:t> = 0;</a:t>
                </a:r>
              </a:p>
              <a:p>
                <a:pPr marL="0" indent="0">
                  <a:buNone/>
                </a:pPr>
                <a:r>
                  <a:rPr lang="en-IN" sz="2000" i="1" dirty="0">
                    <a:latin typeface="Times New Roman" panose="02020603050405020304" pitchFamily="18" charset="0"/>
                    <a:cs typeface="Times New Roman" panose="02020603050405020304" pitchFamily="18" charset="0"/>
                  </a:rPr>
                  <a:t>Therefore</a:t>
                </a:r>
                <a:r>
                  <a:rPr lang="en-IN" sz="2000" dirty="0">
                    <a:latin typeface="Times New Roman" panose="02020603050405020304" pitchFamily="18" charset="0"/>
                    <a:cs typeface="Times New Roman" panose="02020603050405020304" pitchFamily="18" charset="0"/>
                  </a:rPr>
                  <a:t>, natural frequency will be : </a:t>
                </a:r>
                <a14:m>
                  <m:oMath xmlns:m="http://schemas.openxmlformats.org/officeDocument/2006/math">
                    <m:sSub>
                      <m:sSubPr>
                        <m:ctrlPr>
                          <a:rPr lang="en-IN" sz="2000" b="1"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𝒏</m:t>
                        </m:r>
                      </m:sub>
                    </m:sSub>
                    <m:r>
                      <a:rPr lang="en-US" sz="2000" b="1" i="1" smtClean="0">
                        <a:latin typeface="Cambria Math" panose="02040503050406030204" pitchFamily="18" charset="0"/>
                      </a:rPr>
                      <m:t>=</m:t>
                    </m:r>
                    <m:rad>
                      <m:radPr>
                        <m:degHide m:val="on"/>
                        <m:ctrlPr>
                          <a:rPr lang="en-US" sz="2000" b="1" i="1" smtClean="0">
                            <a:latin typeface="Cambria Math" panose="02040503050406030204" pitchFamily="18" charset="0"/>
                          </a:rPr>
                        </m:ctrlPr>
                      </m:radPr>
                      <m:deg/>
                      <m:e>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𝒌</m:t>
                            </m:r>
                          </m:num>
                          <m:den>
                            <m:r>
                              <a:rPr lang="en-US" sz="2000" b="1" i="1" smtClean="0">
                                <a:latin typeface="Cambria Math" panose="02040503050406030204" pitchFamily="18" charset="0"/>
                              </a:rPr>
                              <m:t>𝒎</m:t>
                            </m:r>
                          </m:den>
                        </m:f>
                      </m:e>
                    </m:rad>
                  </m:oMath>
                </a14:m>
                <a:r>
                  <a:rPr lang="en-IN" sz="20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IN" sz="2000" b="1" i="1" dirty="0" smtClean="0">
                            <a:latin typeface="Cambria Math" panose="02040503050406030204" pitchFamily="18" charset="0"/>
                          </a:rPr>
                        </m:ctrlPr>
                      </m:fPr>
                      <m:num>
                        <m:r>
                          <a:rPr lang="en-US" sz="2000" b="1" i="1" dirty="0" smtClean="0">
                            <a:latin typeface="Cambria Math" panose="02040503050406030204" pitchFamily="18" charset="0"/>
                          </a:rPr>
                          <m:t>𝒓𝒂𝒅</m:t>
                        </m:r>
                      </m:num>
                      <m:den>
                        <m:r>
                          <a:rPr lang="en-US" sz="2000" b="1" i="1" dirty="0" smtClean="0">
                            <a:latin typeface="Cambria Math" panose="02040503050406030204" pitchFamily="18" charset="0"/>
                          </a:rPr>
                          <m:t>𝒔𝒆𝒄</m:t>
                        </m:r>
                      </m:den>
                    </m:f>
                  </m:oMath>
                </a14:m>
                <a:endParaRPr lang="en-IN" sz="2000" b="1" dirty="0">
                  <a:latin typeface="Times New Roman" panose="02020603050405020304" pitchFamily="18" charset="0"/>
                  <a:cs typeface="Times New Roman" panose="02020603050405020304" pitchFamily="18" charset="0"/>
                </a:endParaRPr>
              </a:p>
              <a:p>
                <a:pPr marL="0" indent="0">
                  <a:buNone/>
                </a:pPr>
                <a:r>
                  <a:rPr lang="en-IN" sz="2000" b="1" u="sng" dirty="0">
                    <a:latin typeface="Times New Roman" panose="02020603050405020304" pitchFamily="18" charset="0"/>
                    <a:cs typeface="Times New Roman" panose="02020603050405020304" pitchFamily="18" charset="0"/>
                  </a:rPr>
                  <a:t>Damping Factor</a:t>
                </a:r>
                <a:r>
                  <a:rPr lang="en-IN" sz="2000" b="1" dirty="0">
                    <a:latin typeface="Times New Roman" panose="02020603050405020304" pitchFamily="18" charset="0"/>
                    <a:cs typeface="Times New Roman" panose="02020603050405020304" pitchFamily="18" charset="0"/>
                  </a:rPr>
                  <a:t>(</a:t>
                </a:r>
                <a14:m>
                  <m:oMath xmlns:m="http://schemas.openxmlformats.org/officeDocument/2006/math">
                    <m:r>
                      <a:rPr lang="el-GR" sz="2000" b="1" i="1" smtClean="0">
                        <a:latin typeface="Cambria Math" panose="02040503050406030204" pitchFamily="18" charset="0"/>
                      </a:rPr>
                      <m:t>𝜻</m:t>
                    </m:r>
                  </m:oMath>
                </a14:m>
                <a:r>
                  <a:rPr lang="en-IN" sz="2000" b="1" dirty="0">
                    <a:latin typeface="Times New Roman" panose="02020603050405020304" pitchFamily="18" charset="0"/>
                    <a:cs typeface="Times New Roman" panose="02020603050405020304" pitchFamily="18" charset="0"/>
                  </a:rPr>
                  <a:t>)</a:t>
                </a:r>
              </a:p>
              <a:p>
                <a:pPr marL="0" indent="0" algn="ctr">
                  <a:buNone/>
                </a:pPr>
                <a:r>
                  <a:rPr lang="en-IN" sz="2000" b="1" dirty="0">
                    <a:latin typeface="Times New Roman" panose="02020603050405020304" pitchFamily="18" charset="0"/>
                    <a:cs typeface="Times New Roman" panose="02020603050405020304" pitchFamily="18" charset="0"/>
                  </a:rPr>
                  <a:t> </a:t>
                </a:r>
                <a14:m>
                  <m:oMath xmlns:m="http://schemas.openxmlformats.org/officeDocument/2006/math">
                    <m:r>
                      <a:rPr lang="el-GR" sz="2000" b="1" i="1" smtClean="0">
                        <a:latin typeface="Cambria Math" panose="02040503050406030204" pitchFamily="18" charset="0"/>
                      </a:rPr>
                      <m:t>𝜻</m:t>
                    </m:r>
                  </m:oMath>
                </a14:m>
                <a:r>
                  <a:rPr lang="en-IN" sz="2000" b="1" dirty="0">
                    <a:latin typeface="Times New Roman" panose="02020603050405020304" pitchFamily="18" charset="0"/>
                    <a:cs typeface="Times New Roman" panose="02020603050405020304" pitchFamily="18" charset="0"/>
                  </a:rPr>
                  <a:t> </a:t>
                </a:r>
                <a14:m>
                  <m:oMath xmlns:m="http://schemas.openxmlformats.org/officeDocument/2006/math">
                    <m:r>
                      <a:rPr lang="en-US" sz="2000" b="1" i="1" dirty="0" smtClean="0">
                        <a:latin typeface="Cambria Math" panose="02040503050406030204" pitchFamily="18" charset="0"/>
                      </a:rPr>
                      <m:t>= </m:t>
                    </m:r>
                    <m:f>
                      <m:fPr>
                        <m:ctrlPr>
                          <a:rPr lang="en-US" sz="2000" b="1" i="1" dirty="0" smtClean="0">
                            <a:latin typeface="Cambria Math" panose="02040503050406030204" pitchFamily="18" charset="0"/>
                          </a:rPr>
                        </m:ctrlPr>
                      </m:fPr>
                      <m:num>
                        <m:r>
                          <a:rPr lang="en-US" sz="2000" b="1" i="1" dirty="0" smtClean="0">
                            <a:latin typeface="Cambria Math" panose="02040503050406030204" pitchFamily="18" charset="0"/>
                          </a:rPr>
                          <m:t>𝑪</m:t>
                        </m:r>
                      </m:num>
                      <m:den>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𝑪</m:t>
                            </m:r>
                          </m:e>
                          <m:sub>
                            <m:r>
                              <a:rPr lang="en-US" sz="2000" b="1" i="1" dirty="0" smtClean="0">
                                <a:latin typeface="Cambria Math" panose="02040503050406030204" pitchFamily="18" charset="0"/>
                              </a:rPr>
                              <m:t>𝑪</m:t>
                            </m:r>
                          </m:sub>
                        </m:sSub>
                      </m:den>
                    </m:f>
                  </m:oMath>
                </a14:m>
                <a:r>
                  <a:rPr lang="en-IN" sz="2000" b="1" dirty="0">
                    <a:latin typeface="Times New Roman" panose="02020603050405020304" pitchFamily="18" charset="0"/>
                    <a:cs typeface="Times New Roman" panose="02020603050405020304" pitchFamily="18" charset="0"/>
                  </a:rPr>
                  <a:t> = </a:t>
                </a: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 </m:t>
                    </m:r>
                  </m:oMath>
                </a14:m>
                <a:r>
                  <a:rPr lang="en-IN" sz="2000" dirty="0">
                    <a:latin typeface="Times New Roman" panose="02020603050405020304" pitchFamily="18" charset="0"/>
                    <a:cs typeface="Times New Roman" panose="02020603050405020304" pitchFamily="18" charset="0"/>
                  </a:rPr>
                  <a:t>= Actual damping Coefficient</a:t>
                </a:r>
              </a:p>
              <a:p>
                <a:pPr marL="0" indent="0" algn="ctr">
                  <a:buNone/>
                </a:pP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𝑐</m:t>
                        </m:r>
                      </m:sub>
                    </m:sSub>
                  </m:oMath>
                </a14:m>
                <a:r>
                  <a:rPr lang="en-IN" sz="2000" dirty="0">
                    <a:latin typeface="Times New Roman" panose="02020603050405020304" pitchFamily="18" charset="0"/>
                    <a:cs typeface="Times New Roman" panose="02020603050405020304" pitchFamily="18" charset="0"/>
                  </a:rPr>
                  <a:t> = Critical damping Coefficient</a:t>
                </a:r>
              </a:p>
            </p:txBody>
          </p:sp>
        </mc:Choice>
        <mc:Fallback xmlns="">
          <p:sp>
            <p:nvSpPr>
              <p:cNvPr id="3" name="Content Placeholder 2">
                <a:extLst>
                  <a:ext uri="{FF2B5EF4-FFF2-40B4-BE49-F238E27FC236}">
                    <a16:creationId xmlns:a16="http://schemas.microsoft.com/office/drawing/2014/main" id="{88F3CAF5-2753-81F0-6FDB-5A2EE397F935}"/>
                  </a:ext>
                </a:extLst>
              </p:cNvPr>
              <p:cNvSpPr>
                <a:spLocks noGrp="1" noRot="1" noChangeAspect="1" noMove="1" noResize="1" noEditPoints="1" noAdjustHandles="1" noChangeArrowheads="1" noChangeShapeType="1" noTextEdit="1"/>
              </p:cNvSpPr>
              <p:nvPr>
                <p:ph idx="1"/>
              </p:nvPr>
            </p:nvSpPr>
            <p:spPr>
              <a:xfrm>
                <a:off x="171925" y="1825625"/>
                <a:ext cx="11181875" cy="4351338"/>
              </a:xfrm>
              <a:blipFill>
                <a:blip r:embed="rId2"/>
                <a:stretch>
                  <a:fillRect l="-545" t="-1401" b="-103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C51568-A753-9ABE-0939-AEB162D5AB7F}"/>
                  </a:ext>
                </a:extLst>
              </p:cNvPr>
              <p:cNvSpPr txBox="1"/>
              <p:nvPr/>
            </p:nvSpPr>
            <p:spPr>
              <a:xfrm>
                <a:off x="6349483" y="4800600"/>
                <a:ext cx="660052" cy="526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𝑚𝑘</m:t>
                              </m:r>
                            </m:e>
                          </m:rad>
                        </m:den>
                      </m:f>
                    </m:oMath>
                  </m:oMathPara>
                </a14:m>
                <a:endParaRPr lang="en-IN" dirty="0"/>
              </a:p>
            </p:txBody>
          </p:sp>
        </mc:Choice>
        <mc:Fallback xmlns="">
          <p:sp>
            <p:nvSpPr>
              <p:cNvPr id="4" name="TextBox 3">
                <a:extLst>
                  <a:ext uri="{FF2B5EF4-FFF2-40B4-BE49-F238E27FC236}">
                    <a16:creationId xmlns:a16="http://schemas.microsoft.com/office/drawing/2014/main" id="{E1C51568-A753-9ABE-0939-AEB162D5AB7F}"/>
                  </a:ext>
                </a:extLst>
              </p:cNvPr>
              <p:cNvSpPr txBox="1">
                <a:spLocks noRot="1" noChangeAspect="1" noMove="1" noResize="1" noEditPoints="1" noAdjustHandles="1" noChangeArrowheads="1" noChangeShapeType="1" noTextEdit="1"/>
              </p:cNvSpPr>
              <p:nvPr/>
            </p:nvSpPr>
            <p:spPr>
              <a:xfrm>
                <a:off x="6349483" y="4800600"/>
                <a:ext cx="660052" cy="526170"/>
              </a:xfrm>
              <a:prstGeom prst="rect">
                <a:avLst/>
              </a:prstGeom>
              <a:blipFill>
                <a:blip r:embed="rId3"/>
                <a:stretch>
                  <a:fillRect b="-11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04D824E2-01A8-0DCB-836F-9007C9296055}"/>
                  </a:ext>
                </a:extLst>
              </p:cNvPr>
              <p:cNvGraphicFramePr>
                <a:graphicFrameLocks noGrp="1"/>
              </p:cNvGraphicFramePr>
              <p:nvPr>
                <p:extLst>
                  <p:ext uri="{D42A27DB-BD31-4B8C-83A1-F6EECF244321}">
                    <p14:modId xmlns:p14="http://schemas.microsoft.com/office/powerpoint/2010/main" val="3453812232"/>
                  </p:ext>
                </p:extLst>
              </p:nvPr>
            </p:nvGraphicFramePr>
            <p:xfrm>
              <a:off x="8070979" y="2094722"/>
              <a:ext cx="3949096" cy="1483360"/>
            </p:xfrm>
            <a:graphic>
              <a:graphicData uri="http://schemas.openxmlformats.org/drawingml/2006/table">
                <a:tbl>
                  <a:tblPr firstRow="1" bandRow="1">
                    <a:tableStyleId>{0505E3EF-67EA-436B-97B2-0124C06EBD24}</a:tableStyleId>
                  </a:tblPr>
                  <a:tblGrid>
                    <a:gridCol w="1974548">
                      <a:extLst>
                        <a:ext uri="{9D8B030D-6E8A-4147-A177-3AD203B41FA5}">
                          <a16:colId xmlns:a16="http://schemas.microsoft.com/office/drawing/2014/main" val="1642645242"/>
                        </a:ext>
                      </a:extLst>
                    </a:gridCol>
                    <a:gridCol w="1974548">
                      <a:extLst>
                        <a:ext uri="{9D8B030D-6E8A-4147-A177-3AD203B41FA5}">
                          <a16:colId xmlns:a16="http://schemas.microsoft.com/office/drawing/2014/main" val="2278183277"/>
                        </a:ext>
                      </a:extLst>
                    </a:gridCol>
                  </a:tblGrid>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 0 </a:t>
                          </a:r>
                        </a:p>
                      </a:txBody>
                      <a:tcPr/>
                    </a:tc>
                    <a:tc>
                      <a:txBody>
                        <a:bodyPr/>
                        <a:lstStyle/>
                        <a:p>
                          <a:r>
                            <a:rPr lang="en-US" b="1" dirty="0"/>
                            <a:t>Undamped</a:t>
                          </a:r>
                          <a:endParaRPr lang="en-IN" b="1" dirty="0"/>
                        </a:p>
                      </a:txBody>
                      <a:tcPr/>
                    </a:tc>
                    <a:extLst>
                      <a:ext uri="{0D108BD9-81ED-4DB2-BD59-A6C34878D82A}">
                        <a16:rowId xmlns:a16="http://schemas.microsoft.com/office/drawing/2014/main" val="1280934041"/>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&lt; 1</a:t>
                          </a:r>
                        </a:p>
                      </a:txBody>
                      <a:tcPr/>
                    </a:tc>
                    <a:tc>
                      <a:txBody>
                        <a:bodyPr/>
                        <a:lstStyle/>
                        <a:p>
                          <a:r>
                            <a:rPr lang="en-US" b="1" dirty="0"/>
                            <a:t>Under-damped</a:t>
                          </a:r>
                          <a:endParaRPr lang="en-IN" b="1" dirty="0"/>
                        </a:p>
                      </a:txBody>
                      <a:tcPr/>
                    </a:tc>
                    <a:extLst>
                      <a:ext uri="{0D108BD9-81ED-4DB2-BD59-A6C34878D82A}">
                        <a16:rowId xmlns:a16="http://schemas.microsoft.com/office/drawing/2014/main" val="668031635"/>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&gt; 1</a:t>
                          </a:r>
                        </a:p>
                      </a:txBody>
                      <a:tcPr/>
                    </a:tc>
                    <a:tc>
                      <a:txBody>
                        <a:bodyPr/>
                        <a:lstStyle/>
                        <a:p>
                          <a:r>
                            <a:rPr lang="en-US" b="1" dirty="0"/>
                            <a:t>Over-damped</a:t>
                          </a:r>
                          <a:endParaRPr lang="en-IN" b="1" dirty="0"/>
                        </a:p>
                      </a:txBody>
                      <a:tcPr/>
                    </a:tc>
                    <a:extLst>
                      <a:ext uri="{0D108BD9-81ED-4DB2-BD59-A6C34878D82A}">
                        <a16:rowId xmlns:a16="http://schemas.microsoft.com/office/drawing/2014/main" val="983947094"/>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 1</a:t>
                          </a:r>
                        </a:p>
                      </a:txBody>
                      <a:tcPr/>
                    </a:tc>
                    <a:tc>
                      <a:txBody>
                        <a:bodyPr/>
                        <a:lstStyle/>
                        <a:p>
                          <a:r>
                            <a:rPr lang="en-US" b="1" dirty="0"/>
                            <a:t>Critical damped</a:t>
                          </a:r>
                          <a:endParaRPr lang="en-IN" b="1" dirty="0"/>
                        </a:p>
                      </a:txBody>
                      <a:tcPr/>
                    </a:tc>
                    <a:extLst>
                      <a:ext uri="{0D108BD9-81ED-4DB2-BD59-A6C34878D82A}">
                        <a16:rowId xmlns:a16="http://schemas.microsoft.com/office/drawing/2014/main" val="2046802953"/>
                      </a:ext>
                    </a:extLst>
                  </a:tr>
                </a:tbl>
              </a:graphicData>
            </a:graphic>
          </p:graphicFrame>
        </mc:Choice>
        <mc:Fallback xmlns="">
          <p:graphicFrame>
            <p:nvGraphicFramePr>
              <p:cNvPr id="6" name="Table 6">
                <a:extLst>
                  <a:ext uri="{FF2B5EF4-FFF2-40B4-BE49-F238E27FC236}">
                    <a16:creationId xmlns:a16="http://schemas.microsoft.com/office/drawing/2014/main" id="{04D824E2-01A8-0DCB-836F-9007C9296055}"/>
                  </a:ext>
                </a:extLst>
              </p:cNvPr>
              <p:cNvGraphicFramePr>
                <a:graphicFrameLocks noGrp="1"/>
              </p:cNvGraphicFramePr>
              <p:nvPr>
                <p:extLst>
                  <p:ext uri="{D42A27DB-BD31-4B8C-83A1-F6EECF244321}">
                    <p14:modId xmlns:p14="http://schemas.microsoft.com/office/powerpoint/2010/main" val="3453812232"/>
                  </p:ext>
                </p:extLst>
              </p:nvPr>
            </p:nvGraphicFramePr>
            <p:xfrm>
              <a:off x="8070979" y="2094722"/>
              <a:ext cx="3949096" cy="1483360"/>
            </p:xfrm>
            <a:graphic>
              <a:graphicData uri="http://schemas.openxmlformats.org/drawingml/2006/table">
                <a:tbl>
                  <a:tblPr firstRow="1" bandRow="1">
                    <a:tableStyleId>{0505E3EF-67EA-436B-97B2-0124C06EBD24}</a:tableStyleId>
                  </a:tblPr>
                  <a:tblGrid>
                    <a:gridCol w="1974548">
                      <a:extLst>
                        <a:ext uri="{9D8B030D-6E8A-4147-A177-3AD203B41FA5}">
                          <a16:colId xmlns:a16="http://schemas.microsoft.com/office/drawing/2014/main" val="1642645242"/>
                        </a:ext>
                      </a:extLst>
                    </a:gridCol>
                    <a:gridCol w="1974548">
                      <a:extLst>
                        <a:ext uri="{9D8B030D-6E8A-4147-A177-3AD203B41FA5}">
                          <a16:colId xmlns:a16="http://schemas.microsoft.com/office/drawing/2014/main" val="2278183277"/>
                        </a:ext>
                      </a:extLst>
                    </a:gridCol>
                  </a:tblGrid>
                  <a:tr h="370840">
                    <a:tc>
                      <a:txBody>
                        <a:bodyPr/>
                        <a:lstStyle/>
                        <a:p>
                          <a:endParaRPr lang="en-US"/>
                        </a:p>
                      </a:txBody>
                      <a:tcPr>
                        <a:blipFill>
                          <a:blip r:embed="rId4"/>
                          <a:stretch>
                            <a:fillRect l="-308" t="-8197" r="-100308" b="-324590"/>
                          </a:stretch>
                        </a:blipFill>
                      </a:tcPr>
                    </a:tc>
                    <a:tc>
                      <a:txBody>
                        <a:bodyPr/>
                        <a:lstStyle/>
                        <a:p>
                          <a:r>
                            <a:rPr lang="en-US" b="1" dirty="0"/>
                            <a:t>Undamped</a:t>
                          </a:r>
                          <a:endParaRPr lang="en-IN" b="1" dirty="0"/>
                        </a:p>
                      </a:txBody>
                      <a:tcPr/>
                    </a:tc>
                    <a:extLst>
                      <a:ext uri="{0D108BD9-81ED-4DB2-BD59-A6C34878D82A}">
                        <a16:rowId xmlns:a16="http://schemas.microsoft.com/office/drawing/2014/main" val="1280934041"/>
                      </a:ext>
                    </a:extLst>
                  </a:tr>
                  <a:tr h="370840">
                    <a:tc>
                      <a:txBody>
                        <a:bodyPr/>
                        <a:lstStyle/>
                        <a:p>
                          <a:endParaRPr lang="en-US"/>
                        </a:p>
                      </a:txBody>
                      <a:tcPr>
                        <a:blipFill>
                          <a:blip r:embed="rId4"/>
                          <a:stretch>
                            <a:fillRect l="-308" t="-108197" r="-100308" b="-224590"/>
                          </a:stretch>
                        </a:blipFill>
                      </a:tcPr>
                    </a:tc>
                    <a:tc>
                      <a:txBody>
                        <a:bodyPr/>
                        <a:lstStyle/>
                        <a:p>
                          <a:r>
                            <a:rPr lang="en-US" b="1" dirty="0"/>
                            <a:t>Under-damped</a:t>
                          </a:r>
                          <a:endParaRPr lang="en-IN" b="1" dirty="0"/>
                        </a:p>
                      </a:txBody>
                      <a:tcPr/>
                    </a:tc>
                    <a:extLst>
                      <a:ext uri="{0D108BD9-81ED-4DB2-BD59-A6C34878D82A}">
                        <a16:rowId xmlns:a16="http://schemas.microsoft.com/office/drawing/2014/main" val="668031635"/>
                      </a:ext>
                    </a:extLst>
                  </a:tr>
                  <a:tr h="370840">
                    <a:tc>
                      <a:txBody>
                        <a:bodyPr/>
                        <a:lstStyle/>
                        <a:p>
                          <a:endParaRPr lang="en-US"/>
                        </a:p>
                      </a:txBody>
                      <a:tcPr>
                        <a:blipFill>
                          <a:blip r:embed="rId4"/>
                          <a:stretch>
                            <a:fillRect l="-308" t="-208197" r="-100308" b="-124590"/>
                          </a:stretch>
                        </a:blipFill>
                      </a:tcPr>
                    </a:tc>
                    <a:tc>
                      <a:txBody>
                        <a:bodyPr/>
                        <a:lstStyle/>
                        <a:p>
                          <a:r>
                            <a:rPr lang="en-US" b="1" dirty="0"/>
                            <a:t>Over-damped</a:t>
                          </a:r>
                          <a:endParaRPr lang="en-IN" b="1" dirty="0"/>
                        </a:p>
                      </a:txBody>
                      <a:tcPr/>
                    </a:tc>
                    <a:extLst>
                      <a:ext uri="{0D108BD9-81ED-4DB2-BD59-A6C34878D82A}">
                        <a16:rowId xmlns:a16="http://schemas.microsoft.com/office/drawing/2014/main" val="983947094"/>
                      </a:ext>
                    </a:extLst>
                  </a:tr>
                  <a:tr h="370840">
                    <a:tc>
                      <a:txBody>
                        <a:bodyPr/>
                        <a:lstStyle/>
                        <a:p>
                          <a:endParaRPr lang="en-US"/>
                        </a:p>
                      </a:txBody>
                      <a:tcPr>
                        <a:blipFill>
                          <a:blip r:embed="rId4"/>
                          <a:stretch>
                            <a:fillRect l="-308" t="-308197" r="-100308" b="-24590"/>
                          </a:stretch>
                        </a:blipFill>
                      </a:tcPr>
                    </a:tc>
                    <a:tc>
                      <a:txBody>
                        <a:bodyPr/>
                        <a:lstStyle/>
                        <a:p>
                          <a:r>
                            <a:rPr lang="en-US" b="1" dirty="0"/>
                            <a:t>Critical damped</a:t>
                          </a:r>
                          <a:endParaRPr lang="en-IN" b="1" dirty="0"/>
                        </a:p>
                      </a:txBody>
                      <a:tcPr/>
                    </a:tc>
                    <a:extLst>
                      <a:ext uri="{0D108BD9-81ED-4DB2-BD59-A6C34878D82A}">
                        <a16:rowId xmlns:a16="http://schemas.microsoft.com/office/drawing/2014/main" val="2046802953"/>
                      </a:ext>
                    </a:extLst>
                  </a:tr>
                </a:tbl>
              </a:graphicData>
            </a:graphic>
          </p:graphicFrame>
        </mc:Fallback>
      </mc:AlternateContent>
      <p:pic>
        <p:nvPicPr>
          <p:cNvPr id="8" name="Picture 7">
            <a:extLst>
              <a:ext uri="{FF2B5EF4-FFF2-40B4-BE49-F238E27FC236}">
                <a16:creationId xmlns:a16="http://schemas.microsoft.com/office/drawing/2014/main" id="{11CEBD20-9F1D-D4E9-5164-950BB794DE36}"/>
              </a:ext>
            </a:extLst>
          </p:cNvPr>
          <p:cNvPicPr>
            <a:picLocks noChangeAspect="1"/>
          </p:cNvPicPr>
          <p:nvPr/>
        </p:nvPicPr>
        <p:blipFill>
          <a:blip r:embed="rId5"/>
          <a:stretch>
            <a:fillRect/>
          </a:stretch>
        </p:blipFill>
        <p:spPr>
          <a:xfrm>
            <a:off x="8070979" y="4102100"/>
            <a:ext cx="3800475" cy="2209800"/>
          </a:xfrm>
          <a:prstGeom prst="rect">
            <a:avLst/>
          </a:prstGeom>
        </p:spPr>
      </p:pic>
    </p:spTree>
    <p:extLst>
      <p:ext uri="{BB962C8B-B14F-4D97-AF65-F5344CB8AC3E}">
        <p14:creationId xmlns:p14="http://schemas.microsoft.com/office/powerpoint/2010/main" val="3670787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1077</TotalTime>
  <Words>1754</Words>
  <Application>Microsoft Office PowerPoint</Application>
  <PresentationFormat>Widescreen</PresentationFormat>
  <Paragraphs>187</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Times New Roman</vt:lpstr>
      <vt:lpstr>Wingdings</vt:lpstr>
      <vt:lpstr>Office Theme</vt:lpstr>
      <vt:lpstr>Designing and machine learning enhancement of a low-cost optical seismometer for detecting seismic activities. </vt:lpstr>
      <vt:lpstr>Content`</vt:lpstr>
      <vt:lpstr>What is a Seismometer?</vt:lpstr>
      <vt:lpstr>Geophones used in existing seismometers</vt:lpstr>
      <vt:lpstr>Problems associated with the existing systems</vt:lpstr>
      <vt:lpstr>Methods and results:</vt:lpstr>
      <vt:lpstr>Selection of components</vt:lpstr>
      <vt:lpstr>Selection of material and design</vt:lpstr>
      <vt:lpstr>Vibration Analysis on cantilever system</vt:lpstr>
      <vt:lpstr>Calculation for stiffness of cantilever</vt:lpstr>
      <vt:lpstr>Design and Simulation of cantilever beam</vt:lpstr>
      <vt:lpstr>Sensor selection</vt:lpstr>
      <vt:lpstr>PowerPoint Presentation</vt:lpstr>
      <vt:lpstr>Development of a Compact System</vt:lpstr>
      <vt:lpstr>Compact Optical Seismometer Setup</vt:lpstr>
      <vt:lpstr>PowerPoint Presentation</vt:lpstr>
      <vt:lpstr>Results</vt:lpstr>
      <vt:lpstr>Challenges faced and 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machine learning enhancement of a low-cost optical seismometer for detecting seismic activities.</dc:title>
  <dc:creator>Neeraj Joshi</dc:creator>
  <cp:lastModifiedBy>Neeraj Joshi</cp:lastModifiedBy>
  <cp:revision>15</cp:revision>
  <dcterms:created xsi:type="dcterms:W3CDTF">2022-09-27T10:26:42Z</dcterms:created>
  <dcterms:modified xsi:type="dcterms:W3CDTF">2022-11-30T18:17:58Z</dcterms:modified>
</cp:coreProperties>
</file>